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2" r:id="rId4"/>
    <p:sldId id="268" r:id="rId5"/>
    <p:sldId id="263" r:id="rId6"/>
    <p:sldId id="267" r:id="rId7"/>
    <p:sldId id="260" r:id="rId8"/>
    <p:sldId id="261" r:id="rId9"/>
    <p:sldId id="264" r:id="rId10"/>
    <p:sldId id="265"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087" autoAdjust="0"/>
  </p:normalViewPr>
  <p:slideViewPr>
    <p:cSldViewPr snapToGrid="0">
      <p:cViewPr varScale="1">
        <p:scale>
          <a:sx n="51" d="100"/>
          <a:sy n="51" d="100"/>
        </p:scale>
        <p:origin x="2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56DBB-F10C-4446-A1E9-261C8A6A225A}"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581E6-229E-40DA-B8F1-4BDE9AB3FC30}" type="slidenum">
              <a:rPr lang="en-US" smtClean="0"/>
              <a:t>‹#›</a:t>
            </a:fld>
            <a:endParaRPr lang="en-US"/>
          </a:p>
        </p:txBody>
      </p:sp>
    </p:spTree>
    <p:extLst>
      <p:ext uri="{BB962C8B-B14F-4D97-AF65-F5344CB8AC3E}">
        <p14:creationId xmlns:p14="http://schemas.microsoft.com/office/powerpoint/2010/main" val="311019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Montclair Health Department is proud to present your guide to Childhood Lead Poisoning. We will be reviewing lead’s harmful effects on children, how your family can be exposed to lead, how to appropriately test your child for lead, and ways you can help minimize your child’s risk of lead poisoning.</a:t>
            </a:r>
          </a:p>
        </p:txBody>
      </p:sp>
      <p:sp>
        <p:nvSpPr>
          <p:cNvPr id="4" name="Slide Number Placeholder 3"/>
          <p:cNvSpPr>
            <a:spLocks noGrp="1"/>
          </p:cNvSpPr>
          <p:nvPr>
            <p:ph type="sldNum" sz="quarter" idx="5"/>
          </p:nvPr>
        </p:nvSpPr>
        <p:spPr/>
        <p:txBody>
          <a:bodyPr/>
          <a:lstStyle/>
          <a:p>
            <a:fld id="{208581E6-229E-40DA-B8F1-4BDE9AB3FC30}" type="slidenum">
              <a:rPr lang="en-US" smtClean="0"/>
              <a:t>1</a:t>
            </a:fld>
            <a:endParaRPr lang="en-US"/>
          </a:p>
        </p:txBody>
      </p:sp>
    </p:spTree>
    <p:extLst>
      <p:ext uri="{BB962C8B-B14F-4D97-AF65-F5344CB8AC3E}">
        <p14:creationId xmlns:p14="http://schemas.microsoft.com/office/powerpoint/2010/main" val="138570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more information about New Jersey’s #</a:t>
            </a:r>
            <a:r>
              <a:rPr lang="en-US" dirty="0" err="1"/>
              <a:t>kNOwlead</a:t>
            </a:r>
            <a:r>
              <a:rPr lang="en-US" dirty="0"/>
              <a:t> campaign, please visit NJ’s Department of Health webpage on childhood lead. There you can find resources and education materials to learn more about prevention and testing.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Visit US Consumer Product Safety Commission’s webpage to learn more about products that have been recalled for lead hazards.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 are a Montclair resident and would like to learn more about upcoming lead awareness events near you, please call the health department for more information.</a:t>
            </a:r>
          </a:p>
        </p:txBody>
      </p:sp>
      <p:sp>
        <p:nvSpPr>
          <p:cNvPr id="4" name="Slide Number Placeholder 3"/>
          <p:cNvSpPr>
            <a:spLocks noGrp="1"/>
          </p:cNvSpPr>
          <p:nvPr>
            <p:ph type="sldNum" sz="quarter" idx="5"/>
          </p:nvPr>
        </p:nvSpPr>
        <p:spPr/>
        <p:txBody>
          <a:bodyPr/>
          <a:lstStyle/>
          <a:p>
            <a:fld id="{208581E6-229E-40DA-B8F1-4BDE9AB3FC30}" type="slidenum">
              <a:rPr lang="en-US" smtClean="0"/>
              <a:t>10</a:t>
            </a:fld>
            <a:endParaRPr lang="en-US"/>
          </a:p>
        </p:txBody>
      </p:sp>
    </p:spTree>
    <p:extLst>
      <p:ext uri="{BB962C8B-B14F-4D97-AF65-F5344CB8AC3E}">
        <p14:creationId xmlns:p14="http://schemas.microsoft.com/office/powerpoint/2010/main" val="285612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Lead levels considered safe in the past are now considered hazardous. </a:t>
            </a:r>
            <a:r>
              <a:rPr lang="en-US" b="1" dirty="0"/>
              <a:t>No lead level is safe for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71450" indent="-171450">
              <a:buFont typeface="Arial" panose="020B0604020202020204" pitchFamily="34" charset="0"/>
              <a:buChar char="•"/>
            </a:pPr>
            <a:r>
              <a:rPr lang="en-US" dirty="0"/>
              <a:t>The only way to know if your child has been exposed to lead is get your child tested.</a:t>
            </a:r>
          </a:p>
        </p:txBody>
      </p:sp>
      <p:sp>
        <p:nvSpPr>
          <p:cNvPr id="4" name="Slide Number Placeholder 3"/>
          <p:cNvSpPr>
            <a:spLocks noGrp="1"/>
          </p:cNvSpPr>
          <p:nvPr>
            <p:ph type="sldNum" sz="quarter" idx="5"/>
          </p:nvPr>
        </p:nvSpPr>
        <p:spPr/>
        <p:txBody>
          <a:bodyPr/>
          <a:lstStyle/>
          <a:p>
            <a:fld id="{208581E6-229E-40DA-B8F1-4BDE9AB3FC30}" type="slidenum">
              <a:rPr lang="en-US" smtClean="0"/>
              <a:t>11</a:t>
            </a:fld>
            <a:endParaRPr lang="en-US"/>
          </a:p>
        </p:txBody>
      </p:sp>
    </p:spTree>
    <p:extLst>
      <p:ext uri="{BB962C8B-B14F-4D97-AF65-F5344CB8AC3E}">
        <p14:creationId xmlns:p14="http://schemas.microsoft.com/office/powerpoint/2010/main" val="3370133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Lead is a naturally occurring metal in the environment and one of the earliest metals discovered by man. Not only was it an abundant resource and easy to mine, lead is inexpensive, easily recycled, can tolerate outside weather elements, and is easy to work with. Its resourceful properties made its way to our man-made products like house paint and gasoline, even into medicines and cosmetics.</a:t>
            </a:r>
          </a:p>
          <a:p>
            <a:r>
              <a:rPr lang="en-US" dirty="0"/>
              <a:t>• Unfortunately, lead is dispersed throughout our environment and has been identified as a neurotoxin, a substance that affects the brain and nervous system.</a:t>
            </a:r>
          </a:p>
          <a:p>
            <a:endParaRPr lang="en-US" dirty="0"/>
          </a:p>
        </p:txBody>
      </p:sp>
      <p:sp>
        <p:nvSpPr>
          <p:cNvPr id="4" name="Slide Number Placeholder 3"/>
          <p:cNvSpPr>
            <a:spLocks noGrp="1"/>
          </p:cNvSpPr>
          <p:nvPr>
            <p:ph type="sldNum" sz="quarter" idx="5"/>
          </p:nvPr>
        </p:nvSpPr>
        <p:spPr/>
        <p:txBody>
          <a:bodyPr/>
          <a:lstStyle/>
          <a:p>
            <a:fld id="{208581E6-229E-40DA-B8F1-4BDE9AB3FC30}" type="slidenum">
              <a:rPr lang="en-US" smtClean="0"/>
              <a:t>2</a:t>
            </a:fld>
            <a:endParaRPr lang="en-US"/>
          </a:p>
        </p:txBody>
      </p:sp>
    </p:spTree>
    <p:extLst>
      <p:ext uri="{BB962C8B-B14F-4D97-AF65-F5344CB8AC3E}">
        <p14:creationId xmlns:p14="http://schemas.microsoft.com/office/powerpoint/2010/main" val="364649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Because of its long-term environmental persistence, lead does not lose its toxic potential, even if ingested. Children ages 1 – 6 are the most vulnerable due to developmental habits, like crawling, playing, and hand-to-mouth behaviors, such as sucking their fingers or biting nails.</a:t>
            </a:r>
          </a:p>
          <a:p>
            <a:endParaRPr lang="en-US" dirty="0"/>
          </a:p>
          <a:p>
            <a:r>
              <a:rPr lang="en-US" dirty="0"/>
              <a:t>• When lead is swallowed or inhaled, it may result in:</a:t>
            </a:r>
          </a:p>
          <a:p>
            <a:r>
              <a:rPr lang="en-US" dirty="0"/>
              <a:t>Hyperactivity, trouble concentrating, behavioral problems </a:t>
            </a:r>
          </a:p>
          <a:p>
            <a:r>
              <a:rPr lang="en-US" dirty="0"/>
              <a:t>loss of appetite, nausea, vomiting, weight loss, and constipation</a:t>
            </a:r>
          </a:p>
          <a:p>
            <a:r>
              <a:rPr lang="en-US" dirty="0"/>
              <a:t>feeling tired, muscle and joint weakness, developmental delays</a:t>
            </a:r>
          </a:p>
          <a:p>
            <a:endParaRPr lang="en-US" dirty="0"/>
          </a:p>
          <a:p>
            <a:r>
              <a:rPr lang="en-US" dirty="0"/>
              <a:t>• Extremely high concentrations of lead in one’s system can lead to convulsions, coma, and death.</a:t>
            </a:r>
          </a:p>
          <a:p>
            <a:endParaRPr lang="en-US" dirty="0"/>
          </a:p>
        </p:txBody>
      </p:sp>
      <p:sp>
        <p:nvSpPr>
          <p:cNvPr id="4" name="Slide Number Placeholder 3"/>
          <p:cNvSpPr>
            <a:spLocks noGrp="1"/>
          </p:cNvSpPr>
          <p:nvPr>
            <p:ph type="sldNum" sz="quarter" idx="5"/>
          </p:nvPr>
        </p:nvSpPr>
        <p:spPr/>
        <p:txBody>
          <a:bodyPr/>
          <a:lstStyle/>
          <a:p>
            <a:fld id="{208581E6-229E-40DA-B8F1-4BDE9AB3FC30}" type="slidenum">
              <a:rPr lang="en-US" smtClean="0"/>
              <a:t>3</a:t>
            </a:fld>
            <a:endParaRPr lang="en-US"/>
          </a:p>
        </p:txBody>
      </p:sp>
    </p:spTree>
    <p:extLst>
      <p:ext uri="{BB962C8B-B14F-4D97-AF65-F5344CB8AC3E}">
        <p14:creationId xmlns:p14="http://schemas.microsoft.com/office/powerpoint/2010/main" val="245484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most common way that kids get lead poisoning is from lead-based paint.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early 1900s, numerous cases of child lead poisoning were recorded by pediatricians who suggested lead paint in homes was responsible. Doctors concluded freshly painted or sticky surfaces, and surfaces that were well worn and powdery would most likely induce poisoning. Lead contaminated dust could easily spread throughout homes.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the government banned the manufacturing of paint containing lead in 1978, lead poisoning remains a serious public health hazard.  Lead can be found in many homes today; what happens when it peels, chips, or flakes off?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Young children put these pieces of paint in their mouths or pieces become part of household dust.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8581E6-229E-40DA-B8F1-4BDE9AB3FC30}" type="slidenum">
              <a:rPr lang="en-US" smtClean="0"/>
              <a:t>4</a:t>
            </a:fld>
            <a:endParaRPr lang="en-US"/>
          </a:p>
        </p:txBody>
      </p:sp>
    </p:spTree>
    <p:extLst>
      <p:ext uri="{BB962C8B-B14F-4D97-AF65-F5344CB8AC3E}">
        <p14:creationId xmlns:p14="http://schemas.microsoft.com/office/powerpoint/2010/main" val="306192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common sources of lead include soil, water, imported goods, and unconventional medicines.</a:t>
            </a:r>
          </a:p>
        </p:txBody>
      </p:sp>
      <p:sp>
        <p:nvSpPr>
          <p:cNvPr id="4" name="Slide Number Placeholder 3"/>
          <p:cNvSpPr>
            <a:spLocks noGrp="1"/>
          </p:cNvSpPr>
          <p:nvPr>
            <p:ph type="sldNum" sz="quarter" idx="5"/>
          </p:nvPr>
        </p:nvSpPr>
        <p:spPr/>
        <p:txBody>
          <a:bodyPr/>
          <a:lstStyle/>
          <a:p>
            <a:fld id="{208581E6-229E-40DA-B8F1-4BDE9AB3FC30}" type="slidenum">
              <a:rPr lang="en-US" smtClean="0"/>
              <a:t>5</a:t>
            </a:fld>
            <a:endParaRPr lang="en-US"/>
          </a:p>
        </p:txBody>
      </p:sp>
    </p:spTree>
    <p:extLst>
      <p:ext uri="{BB962C8B-B14F-4D97-AF65-F5344CB8AC3E}">
        <p14:creationId xmlns:p14="http://schemas.microsoft.com/office/powerpoint/2010/main" val="335115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Lead is an </a:t>
            </a:r>
            <a:r>
              <a:rPr lang="en-US" i="1" dirty="0"/>
              <a:t>environmental</a:t>
            </a:r>
            <a:r>
              <a:rPr lang="en-US" dirty="0"/>
              <a:t> hazard. Children can be affected by lead contamination in what they eat, drink, touch, or breathe.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Due to the immaturity of the blood-brain barrier, any lead ingested is directly absorbed into the body.</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Nutritional status, low calcium and iron deficiency can increase absorption of lead. Lead contaminated dust can enter into the blood, seep into the soft tissues of the brain and into the bone, when it can stay for years depending on the length of exposure. </a:t>
            </a:r>
          </a:p>
          <a:p>
            <a:endParaRPr lang="en-US" dirty="0"/>
          </a:p>
          <a:p>
            <a:endParaRPr lang="en-US" dirty="0"/>
          </a:p>
        </p:txBody>
      </p:sp>
      <p:sp>
        <p:nvSpPr>
          <p:cNvPr id="4" name="Slide Number Placeholder 3"/>
          <p:cNvSpPr>
            <a:spLocks noGrp="1"/>
          </p:cNvSpPr>
          <p:nvPr>
            <p:ph type="sldNum" sz="quarter" idx="5"/>
          </p:nvPr>
        </p:nvSpPr>
        <p:spPr/>
        <p:txBody>
          <a:bodyPr/>
          <a:lstStyle/>
          <a:p>
            <a:fld id="{208581E6-229E-40DA-B8F1-4BDE9AB3FC30}" type="slidenum">
              <a:rPr lang="en-US" smtClean="0"/>
              <a:t>6</a:t>
            </a:fld>
            <a:endParaRPr lang="en-US"/>
          </a:p>
        </p:txBody>
      </p:sp>
    </p:spTree>
    <p:extLst>
      <p:ext uri="{BB962C8B-B14F-4D97-AF65-F5344CB8AC3E}">
        <p14:creationId xmlns:p14="http://schemas.microsoft.com/office/powerpoint/2010/main" val="127598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Has your child been tested? New Jersey State mandates pediatricians to screen children for lead at ages 1 and 2 years old. A blood test is the only way to know if your child has been exposed. This can be done through a fingerstick or venous sample, although venous is more accurate.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venous lead level of 5 ug/dL or higher warrants intervention from your local health department, but no lead level has been identified as safe for children.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Children at highest risk include those living in older homes; ones who have siblings exposed to lead; parents who work in construction, auto mechanics, as fishermen, with firearms, or work with paint, stained glass, and ceramics; and those who have immigrated from another country where lead is not regulated.</a:t>
            </a:r>
          </a:p>
        </p:txBody>
      </p:sp>
      <p:sp>
        <p:nvSpPr>
          <p:cNvPr id="4" name="Slide Number Placeholder 3"/>
          <p:cNvSpPr>
            <a:spLocks noGrp="1"/>
          </p:cNvSpPr>
          <p:nvPr>
            <p:ph type="sldNum" sz="quarter" idx="5"/>
          </p:nvPr>
        </p:nvSpPr>
        <p:spPr/>
        <p:txBody>
          <a:bodyPr/>
          <a:lstStyle/>
          <a:p>
            <a:fld id="{208581E6-229E-40DA-B8F1-4BDE9AB3FC30}" type="slidenum">
              <a:rPr lang="en-US" smtClean="0"/>
              <a:t>7</a:t>
            </a:fld>
            <a:endParaRPr lang="en-US"/>
          </a:p>
        </p:txBody>
      </p:sp>
    </p:spTree>
    <p:extLst>
      <p:ext uri="{BB962C8B-B14F-4D97-AF65-F5344CB8AC3E}">
        <p14:creationId xmlns:p14="http://schemas.microsoft.com/office/powerpoint/2010/main" val="334719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When counseling our parents, we provide these tips to help reduce their children’s risk of exposure. </a:t>
            </a:r>
          </a:p>
          <a:p>
            <a:pPr marL="171450" indent="-171450">
              <a:buFont typeface="Arial" panose="020B0604020202020204" pitchFamily="34" charset="0"/>
              <a:buChar char="•"/>
            </a:pPr>
            <a:r>
              <a:rPr lang="en-US" dirty="0"/>
              <a:t>Reinforce handwashing - before meals, before sleep, after playing.</a:t>
            </a:r>
          </a:p>
          <a:p>
            <a:pPr marL="171450" indent="-171450">
              <a:buFont typeface="Arial" panose="020B0604020202020204" pitchFamily="34" charset="0"/>
              <a:buChar char="•"/>
            </a:pPr>
            <a:r>
              <a:rPr lang="en-US" dirty="0"/>
              <a:t>Discourage hand to mouth behaviors.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children away from chipping and peeling paint – block it with furniture or cover it with duct tape or contact paper. </a:t>
            </a:r>
          </a:p>
          <a:p>
            <a:pPr marL="171450" indent="-171450">
              <a:buFont typeface="Arial" panose="020B0604020202020204" pitchFamily="34" charset="0"/>
              <a:buChar char="•"/>
            </a:pPr>
            <a:r>
              <a:rPr lang="en-US" dirty="0"/>
              <a:t>Keep children away from dirt, and keep shoes at the door. Be mindful of pets.</a:t>
            </a:r>
          </a:p>
          <a:p>
            <a:pPr marL="171450" indent="-171450">
              <a:buFont typeface="Arial" panose="020B0604020202020204" pitchFamily="34" charset="0"/>
              <a:buChar char="•"/>
            </a:pPr>
            <a:r>
              <a:rPr lang="en-US" dirty="0"/>
              <a:t>Run cold water for 1 minute to flush any lead that sunk in the pipes.</a:t>
            </a:r>
          </a:p>
          <a:p>
            <a:pPr marL="171450" indent="-171450">
              <a:buFont typeface="Arial" panose="020B0604020202020204" pitchFamily="34" charset="0"/>
              <a:buChar char="•"/>
            </a:pPr>
            <a:r>
              <a:rPr lang="en-US" dirty="0"/>
              <a:t>Before renovating or repairing parts of your home, learn more about lead-safe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Wet mop floors and wet wipe windowsills to collect lead contaminated dust from outside.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08581E6-229E-40DA-B8F1-4BDE9AB3FC30}" type="slidenum">
              <a:rPr lang="en-US" smtClean="0"/>
              <a:t>8</a:t>
            </a:fld>
            <a:endParaRPr lang="en-US"/>
          </a:p>
        </p:txBody>
      </p:sp>
    </p:spTree>
    <p:extLst>
      <p:ext uri="{BB962C8B-B14F-4D97-AF65-F5344CB8AC3E}">
        <p14:creationId xmlns:p14="http://schemas.microsoft.com/office/powerpoint/2010/main" val="288279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Handwashing and nutrition are the two most effective ways to excrete lead from your child’s system.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Medication is only recommended with lead levels greater than 40 ug/dL, which could warrant hospitalization.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Provide your child with foods high in iron – to block lead absorption; high in vitamin C – to help absorb the iron; and more calcium – to keep lead out of bones.</a:t>
            </a:r>
          </a:p>
        </p:txBody>
      </p:sp>
      <p:sp>
        <p:nvSpPr>
          <p:cNvPr id="4" name="Slide Number Placeholder 3"/>
          <p:cNvSpPr>
            <a:spLocks noGrp="1"/>
          </p:cNvSpPr>
          <p:nvPr>
            <p:ph type="sldNum" sz="quarter" idx="5"/>
          </p:nvPr>
        </p:nvSpPr>
        <p:spPr/>
        <p:txBody>
          <a:bodyPr/>
          <a:lstStyle/>
          <a:p>
            <a:fld id="{208581E6-229E-40DA-B8F1-4BDE9AB3FC30}" type="slidenum">
              <a:rPr lang="en-US" smtClean="0"/>
              <a:t>9</a:t>
            </a:fld>
            <a:endParaRPr lang="en-US"/>
          </a:p>
        </p:txBody>
      </p:sp>
    </p:spTree>
    <p:extLst>
      <p:ext uri="{BB962C8B-B14F-4D97-AF65-F5344CB8AC3E}">
        <p14:creationId xmlns:p14="http://schemas.microsoft.com/office/powerpoint/2010/main" val="74768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7E6F-0EAB-42F6-95FC-0CEFE83CB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872711-AE54-4450-9156-AD9F86683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53BE63-F05F-41CF-A247-86B286B46A5A}"/>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5" name="Footer Placeholder 4">
            <a:extLst>
              <a:ext uri="{FF2B5EF4-FFF2-40B4-BE49-F238E27FC236}">
                <a16:creationId xmlns:a16="http://schemas.microsoft.com/office/drawing/2014/main" id="{04CACA81-D098-4EA4-9B15-7C0E66553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66082-54A5-4B35-8FA2-DD3F5DD54566}"/>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107162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E952-038C-44F9-A75C-9C8F9BA6D6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CC3167-BE9A-42A9-B4A3-69C1900024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673E6-B9D5-4697-8D61-6AC1DCDC612B}"/>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5" name="Footer Placeholder 4">
            <a:extLst>
              <a:ext uri="{FF2B5EF4-FFF2-40B4-BE49-F238E27FC236}">
                <a16:creationId xmlns:a16="http://schemas.microsoft.com/office/drawing/2014/main" id="{BCAFC555-6D47-407F-8239-8FC66DDC8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E2D738-7A7B-45F5-9A9A-E9B221C003E1}"/>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185585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84519D-7301-4F6E-AE70-BADB85C5DA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6EA11F-1958-4D2E-BBE7-AC9D5EDD47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0E719-F0E2-41C7-A677-6B718FF27B43}"/>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5" name="Footer Placeholder 4">
            <a:extLst>
              <a:ext uri="{FF2B5EF4-FFF2-40B4-BE49-F238E27FC236}">
                <a16:creationId xmlns:a16="http://schemas.microsoft.com/office/drawing/2014/main" id="{3E0F7B92-EB84-4B0D-BB85-5072310C9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98BA0-30E9-4D4C-82DF-9BB32F2158E9}"/>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399577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D606-CD49-4076-B7F3-9D0130C3A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B9037-73E8-42C2-88F4-ED9B35CC05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0F5CD-37A4-4FBF-BFD0-EFC8FA551303}"/>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5" name="Footer Placeholder 4">
            <a:extLst>
              <a:ext uri="{FF2B5EF4-FFF2-40B4-BE49-F238E27FC236}">
                <a16:creationId xmlns:a16="http://schemas.microsoft.com/office/drawing/2014/main" id="{E1AA0E8A-41B8-4054-B605-C98BEEBCE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7A4A3-7A21-46F5-82D1-8C8A6042AF0E}"/>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358247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35F4-AF29-4F73-8AA2-8AF0FB4218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16B770-889E-4774-8A0F-57BE4E143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761D2C-40CB-43A4-AC9E-FC0146BE5921}"/>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5" name="Footer Placeholder 4">
            <a:extLst>
              <a:ext uri="{FF2B5EF4-FFF2-40B4-BE49-F238E27FC236}">
                <a16:creationId xmlns:a16="http://schemas.microsoft.com/office/drawing/2014/main" id="{D39CB170-C1CF-49C6-9681-F0DC7E3BB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BDA66-3155-4EC7-B5FF-64845FD1DEBC}"/>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169528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19D5-9924-499D-ABFE-2B86EA9B3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7F490-3939-496C-8AEB-89D450DD77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573294-3A23-428C-A0E5-CAE306EE59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AD354-DD0F-4413-9665-D579BD73928A}"/>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6" name="Footer Placeholder 5">
            <a:extLst>
              <a:ext uri="{FF2B5EF4-FFF2-40B4-BE49-F238E27FC236}">
                <a16:creationId xmlns:a16="http://schemas.microsoft.com/office/drawing/2014/main" id="{8799DF7A-88DE-4409-BA05-B867B9611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4A500-9549-49F2-976F-DD3610D35539}"/>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286011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8B64-C244-4C0D-A2EB-FB61F72ECA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086073-8E60-43A6-A730-C10F07FD96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DB876D-3882-4A78-8CA9-87DF383B3B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CC6905-1374-4C77-BC8F-FD9182CFF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6DD924-823B-4665-B755-42E7A5AD03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1B7B7-D9A8-4A56-86B6-63D588B54AA8}"/>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8" name="Footer Placeholder 7">
            <a:extLst>
              <a:ext uri="{FF2B5EF4-FFF2-40B4-BE49-F238E27FC236}">
                <a16:creationId xmlns:a16="http://schemas.microsoft.com/office/drawing/2014/main" id="{67F80DEC-D6DB-48FC-9146-2BF0659DEF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15625-29C6-48D5-BAB2-7E4F670FE5C7}"/>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98509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CB44-0B67-43FC-A471-B42306FAAC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05E39-190B-4A69-8B41-3008A5256B0A}"/>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4" name="Footer Placeholder 3">
            <a:extLst>
              <a:ext uri="{FF2B5EF4-FFF2-40B4-BE49-F238E27FC236}">
                <a16:creationId xmlns:a16="http://schemas.microsoft.com/office/drawing/2014/main" id="{965C2405-DFCA-49B1-88B9-F98CAEB4BB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6B69FC-978D-4BFB-BF60-00408421FA2C}"/>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367487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D200B-B412-415D-A074-EA6BDDB489BD}"/>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3" name="Footer Placeholder 2">
            <a:extLst>
              <a:ext uri="{FF2B5EF4-FFF2-40B4-BE49-F238E27FC236}">
                <a16:creationId xmlns:a16="http://schemas.microsoft.com/office/drawing/2014/main" id="{915F8E72-935B-4E20-BA94-63B249E944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B7517C-09EF-4DC0-A15F-BFC32C2E53FB}"/>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133160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BC4C-087E-47A6-A363-AB235C542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E6702-FE02-48A0-B4EA-8A0A819A8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F56D6D-CE6F-44F5-921C-D49196D72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DE0E5A-5739-4D8B-BCA8-2DBE10D3B6F6}"/>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6" name="Footer Placeholder 5">
            <a:extLst>
              <a:ext uri="{FF2B5EF4-FFF2-40B4-BE49-F238E27FC236}">
                <a16:creationId xmlns:a16="http://schemas.microsoft.com/office/drawing/2014/main" id="{BDF64DD7-D1F8-4D8A-BADB-07B5DDA8B7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1DDE3-D078-4680-930A-D171F569E961}"/>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212956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7EDE-8642-4342-A383-08C4A297D6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5B5C2F-3132-4F88-AF4A-2553DA6667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2F62-E023-48F1-A3F9-656A46CC8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D414A7-396A-4E83-A3E7-E5E0CDA3C107}"/>
              </a:ext>
            </a:extLst>
          </p:cNvPr>
          <p:cNvSpPr>
            <a:spLocks noGrp="1"/>
          </p:cNvSpPr>
          <p:nvPr>
            <p:ph type="dt" sz="half" idx="10"/>
          </p:nvPr>
        </p:nvSpPr>
        <p:spPr/>
        <p:txBody>
          <a:bodyPr/>
          <a:lstStyle/>
          <a:p>
            <a:fld id="{586034C2-F781-4E24-B5DD-4034FBBA424E}" type="datetimeFigureOut">
              <a:rPr lang="en-US" smtClean="0"/>
              <a:t>10/8/2019</a:t>
            </a:fld>
            <a:endParaRPr lang="en-US"/>
          </a:p>
        </p:txBody>
      </p:sp>
      <p:sp>
        <p:nvSpPr>
          <p:cNvPr id="6" name="Footer Placeholder 5">
            <a:extLst>
              <a:ext uri="{FF2B5EF4-FFF2-40B4-BE49-F238E27FC236}">
                <a16:creationId xmlns:a16="http://schemas.microsoft.com/office/drawing/2014/main" id="{61495B1B-25E2-48C1-8CA4-4D7217E814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39374-205C-4E0B-90A7-A391A6A17B3E}"/>
              </a:ext>
            </a:extLst>
          </p:cNvPr>
          <p:cNvSpPr>
            <a:spLocks noGrp="1"/>
          </p:cNvSpPr>
          <p:nvPr>
            <p:ph type="sldNum" sz="quarter" idx="12"/>
          </p:nvPr>
        </p:nvSpPr>
        <p:spPr/>
        <p:txBody>
          <a:bodyPr/>
          <a:lstStyle/>
          <a:p>
            <a:fld id="{FD5A5EE1-9255-469C-9F60-4FCB312B3CFC}" type="slidenum">
              <a:rPr lang="en-US" smtClean="0"/>
              <a:t>‹#›</a:t>
            </a:fld>
            <a:endParaRPr lang="en-US"/>
          </a:p>
        </p:txBody>
      </p:sp>
    </p:spTree>
    <p:extLst>
      <p:ext uri="{BB962C8B-B14F-4D97-AF65-F5344CB8AC3E}">
        <p14:creationId xmlns:p14="http://schemas.microsoft.com/office/powerpoint/2010/main" val="15136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50D1B3-A46F-491D-B08E-4D8BF7E8C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5AEC9-8570-418D-8C9A-5AB1792E6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858EE-4D01-44CB-AA07-EC60E825C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034C2-F781-4E24-B5DD-4034FBBA424E}" type="datetimeFigureOut">
              <a:rPr lang="en-US" smtClean="0"/>
              <a:t>10/8/2019</a:t>
            </a:fld>
            <a:endParaRPr lang="en-US"/>
          </a:p>
        </p:txBody>
      </p:sp>
      <p:sp>
        <p:nvSpPr>
          <p:cNvPr id="5" name="Footer Placeholder 4">
            <a:extLst>
              <a:ext uri="{FF2B5EF4-FFF2-40B4-BE49-F238E27FC236}">
                <a16:creationId xmlns:a16="http://schemas.microsoft.com/office/drawing/2014/main" id="{1136CAD8-2286-4AAE-8B66-E1B2500BD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2D47F4-524F-466A-8DEB-6BE079F0F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A5EE1-9255-469C-9F60-4FCB312B3CFC}" type="slidenum">
              <a:rPr lang="en-US" smtClean="0"/>
              <a:t>‹#›</a:t>
            </a:fld>
            <a:endParaRPr lang="en-US"/>
          </a:p>
        </p:txBody>
      </p:sp>
    </p:spTree>
    <p:extLst>
      <p:ext uri="{BB962C8B-B14F-4D97-AF65-F5344CB8AC3E}">
        <p14:creationId xmlns:p14="http://schemas.microsoft.com/office/powerpoint/2010/main" val="2223953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F7EF7-FD7E-429C-B5B1-D182DD858644}"/>
              </a:ext>
            </a:extLst>
          </p:cNvPr>
          <p:cNvSpPr>
            <a:spLocks noGrp="1"/>
          </p:cNvSpPr>
          <p:nvPr>
            <p:ph type="ctrTitle"/>
          </p:nvPr>
        </p:nvSpPr>
        <p:spPr>
          <a:xfrm>
            <a:off x="6746628" y="1783959"/>
            <a:ext cx="5008050" cy="2889114"/>
          </a:xfrm>
        </p:spPr>
        <p:txBody>
          <a:bodyPr anchor="b">
            <a:normAutofit/>
          </a:bodyPr>
          <a:lstStyle/>
          <a:p>
            <a:pPr algn="l"/>
            <a:r>
              <a:rPr lang="en-US" dirty="0">
                <a:solidFill>
                  <a:schemeClr val="bg1"/>
                </a:solidFill>
                <a:latin typeface="Arial Rounded MT Bold" panose="020F0704030504030204" pitchFamily="34" charset="0"/>
              </a:rPr>
              <a:t>CHILDHOOD</a:t>
            </a:r>
            <a:br>
              <a:rPr lang="en-US" dirty="0">
                <a:solidFill>
                  <a:schemeClr val="bg1"/>
                </a:solidFill>
                <a:latin typeface="Arial Rounded MT Bold" panose="020F0704030504030204" pitchFamily="34" charset="0"/>
              </a:rPr>
            </a:br>
            <a:r>
              <a:rPr lang="en-US" dirty="0">
                <a:solidFill>
                  <a:schemeClr val="bg1"/>
                </a:solidFill>
                <a:latin typeface="Arial Rounded MT Bold" panose="020F0704030504030204" pitchFamily="34" charset="0"/>
              </a:rPr>
              <a:t>LEAD POISONING</a:t>
            </a:r>
          </a:p>
        </p:txBody>
      </p:sp>
      <p:sp>
        <p:nvSpPr>
          <p:cNvPr id="3" name="Subtitle 2">
            <a:extLst>
              <a:ext uri="{FF2B5EF4-FFF2-40B4-BE49-F238E27FC236}">
                <a16:creationId xmlns:a16="http://schemas.microsoft.com/office/drawing/2014/main" id="{30360F8A-20C5-485B-BF40-249F8CAEDA53}"/>
              </a:ext>
            </a:extLst>
          </p:cNvPr>
          <p:cNvSpPr>
            <a:spLocks noGrp="1"/>
          </p:cNvSpPr>
          <p:nvPr>
            <p:ph type="subTitle" idx="1"/>
          </p:nvPr>
        </p:nvSpPr>
        <p:spPr>
          <a:xfrm>
            <a:off x="6746627" y="4750893"/>
            <a:ext cx="4645250" cy="1147863"/>
          </a:xfrm>
        </p:spPr>
        <p:txBody>
          <a:bodyPr anchor="ctr">
            <a:normAutofit/>
          </a:bodyPr>
          <a:lstStyle/>
          <a:p>
            <a:r>
              <a:rPr lang="en-US" sz="2800" b="1" dirty="0">
                <a:solidFill>
                  <a:schemeClr val="accent6"/>
                </a:solidFill>
                <a:latin typeface="+mj-lt"/>
                <a:cs typeface="Arial" panose="020B0604020202020204" pitchFamily="34" charset="0"/>
              </a:rPr>
              <a:t>Montclair Health Department</a:t>
            </a:r>
          </a:p>
        </p:txBody>
      </p:sp>
      <p:sp>
        <p:nvSpPr>
          <p:cNvPr id="55" name="Freeform: Shape 5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8B636C-7EE1-4EFA-9AE5-2940E5AD0BCF}"/>
              </a:ext>
            </a:extLst>
          </p:cNvPr>
          <p:cNvPicPr>
            <a:picLocks noChangeAspect="1"/>
          </p:cNvPicPr>
          <p:nvPr/>
        </p:nvPicPr>
        <p:blipFill>
          <a:blip r:embed="rId3"/>
          <a:stretch>
            <a:fillRect/>
          </a:stretch>
        </p:blipFill>
        <p:spPr>
          <a:xfrm>
            <a:off x="307753" y="1783959"/>
            <a:ext cx="4650274" cy="1964740"/>
          </a:xfrm>
          <a:prstGeom prst="rect">
            <a:avLst/>
          </a:prstGeom>
        </p:spPr>
      </p:pic>
      <p:sp>
        <p:nvSpPr>
          <p:cNvPr id="4" name="TextBox 3">
            <a:extLst>
              <a:ext uri="{FF2B5EF4-FFF2-40B4-BE49-F238E27FC236}">
                <a16:creationId xmlns:a16="http://schemas.microsoft.com/office/drawing/2014/main" id="{ACE81B80-9F23-4A0B-B233-9BD3ED5A0661}"/>
              </a:ext>
            </a:extLst>
          </p:cNvPr>
          <p:cNvSpPr txBox="1"/>
          <p:nvPr/>
        </p:nvSpPr>
        <p:spPr>
          <a:xfrm>
            <a:off x="6746627" y="6193712"/>
            <a:ext cx="4645250" cy="369332"/>
          </a:xfrm>
          <a:prstGeom prst="rect">
            <a:avLst/>
          </a:prstGeom>
          <a:noFill/>
          <a:ln>
            <a:noFill/>
          </a:ln>
        </p:spPr>
        <p:txBody>
          <a:bodyPr wrap="square" rtlCol="0">
            <a:spAutoFit/>
          </a:bodyPr>
          <a:lstStyle/>
          <a:p>
            <a:pPr algn="ctr"/>
            <a:r>
              <a:rPr lang="en-US" dirty="0">
                <a:solidFill>
                  <a:schemeClr val="bg1"/>
                </a:solidFill>
              </a:rPr>
              <a:t>Created by Diana Choque, BSN, RN</a:t>
            </a:r>
          </a:p>
        </p:txBody>
      </p:sp>
    </p:spTree>
    <p:extLst>
      <p:ext uri="{BB962C8B-B14F-4D97-AF65-F5344CB8AC3E}">
        <p14:creationId xmlns:p14="http://schemas.microsoft.com/office/powerpoint/2010/main" val="286014519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8CF943-63C9-4AE3-B168-1F47BE36B646}"/>
              </a:ext>
            </a:extLst>
          </p:cNvPr>
          <p:cNvSpPr>
            <a:spLocks noGrp="1"/>
          </p:cNvSpPr>
          <p:nvPr>
            <p:ph type="title"/>
          </p:nvPr>
        </p:nvSpPr>
        <p:spPr>
          <a:xfrm>
            <a:off x="4832472" y="365125"/>
            <a:ext cx="6716060" cy="1325563"/>
          </a:xfrm>
        </p:spPr>
        <p:txBody>
          <a:bodyPr>
            <a:normAutofit/>
          </a:bodyPr>
          <a:lstStyle/>
          <a:p>
            <a:r>
              <a:rPr lang="en-US" dirty="0">
                <a:latin typeface="Arial Rounded MT Bold" panose="020F0704030504030204" pitchFamily="34" charset="0"/>
              </a:rPr>
              <a:t>#</a:t>
            </a:r>
            <a:r>
              <a:rPr lang="en-US" dirty="0" err="1">
                <a:latin typeface="Arial Rounded MT Bold" panose="020F0704030504030204" pitchFamily="34" charset="0"/>
              </a:rPr>
              <a:t>k</a:t>
            </a:r>
            <a:r>
              <a:rPr lang="en-US" dirty="0" err="1">
                <a:solidFill>
                  <a:srgbClr val="C00000"/>
                </a:solidFill>
                <a:latin typeface="Arial Rounded MT Bold" panose="020F0704030504030204" pitchFamily="34" charset="0"/>
              </a:rPr>
              <a:t>NO</a:t>
            </a:r>
            <a:r>
              <a:rPr lang="en-US" dirty="0" err="1">
                <a:latin typeface="Arial Rounded MT Bold" panose="020F0704030504030204" pitchFamily="34" charset="0"/>
              </a:rPr>
              <a:t>w</a:t>
            </a:r>
            <a:r>
              <a:rPr lang="en-US" dirty="0" err="1">
                <a:solidFill>
                  <a:srgbClr val="C00000"/>
                </a:solidFill>
                <a:latin typeface="Arial Rounded MT Bold" panose="020F0704030504030204" pitchFamily="34" charset="0"/>
              </a:rPr>
              <a:t>LEAD</a:t>
            </a:r>
            <a:endParaRPr lang="en-US" dirty="0">
              <a:solidFill>
                <a:srgbClr val="C00000"/>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B70C7654-73D2-489A-A652-DCC02585D6BC}"/>
              </a:ext>
            </a:extLst>
          </p:cNvPr>
          <p:cNvPicPr>
            <a:picLocks noChangeAspect="1"/>
          </p:cNvPicPr>
          <p:nvPr/>
        </p:nvPicPr>
        <p:blipFill>
          <a:blip r:embed="rId3"/>
          <a:stretch>
            <a:fillRect/>
          </a:stretch>
        </p:blipFill>
        <p:spPr>
          <a:xfrm>
            <a:off x="480060" y="434936"/>
            <a:ext cx="3892284" cy="5988128"/>
          </a:xfrm>
          <a:prstGeom prst="rect">
            <a:avLst/>
          </a:prstGeom>
        </p:spPr>
      </p:pic>
      <p:sp>
        <p:nvSpPr>
          <p:cNvPr id="3" name="Content Placeholder 2">
            <a:extLst>
              <a:ext uri="{FF2B5EF4-FFF2-40B4-BE49-F238E27FC236}">
                <a16:creationId xmlns:a16="http://schemas.microsoft.com/office/drawing/2014/main" id="{67748F23-561E-422A-BC43-A15ED314C0C1}"/>
              </a:ext>
            </a:extLst>
          </p:cNvPr>
          <p:cNvSpPr>
            <a:spLocks noGrp="1"/>
          </p:cNvSpPr>
          <p:nvPr>
            <p:ph idx="1"/>
          </p:nvPr>
        </p:nvSpPr>
        <p:spPr>
          <a:xfrm>
            <a:off x="4832472" y="2022601"/>
            <a:ext cx="6716060" cy="4154361"/>
          </a:xfrm>
        </p:spPr>
        <p:txBody>
          <a:bodyPr>
            <a:normAutofit/>
          </a:bodyPr>
          <a:lstStyle/>
          <a:p>
            <a:pPr marL="0" indent="0">
              <a:buNone/>
            </a:pPr>
            <a:r>
              <a:rPr lang="en-US" sz="2400" dirty="0">
                <a:latin typeface="+mj-lt"/>
              </a:rPr>
              <a:t>Get your child tested at ages 1 and 2 and </a:t>
            </a:r>
          </a:p>
          <a:p>
            <a:pPr marL="0" indent="0" algn="r">
              <a:buNone/>
            </a:pPr>
            <a:r>
              <a:rPr lang="en-US" sz="2400" dirty="0">
                <a:latin typeface="+mj-lt"/>
              </a:rPr>
              <a:t>get the facts at </a:t>
            </a:r>
            <a:r>
              <a:rPr lang="en-US" sz="2400" b="1" dirty="0">
                <a:solidFill>
                  <a:srgbClr val="C00000"/>
                </a:solidFill>
                <a:latin typeface="+mj-lt"/>
              </a:rPr>
              <a:t>nj.gov/health/</a:t>
            </a:r>
            <a:r>
              <a:rPr lang="en-US" sz="2400" b="1" dirty="0" err="1">
                <a:solidFill>
                  <a:srgbClr val="C00000"/>
                </a:solidFill>
                <a:latin typeface="+mj-lt"/>
              </a:rPr>
              <a:t>childhoodlead</a:t>
            </a:r>
            <a:endParaRPr lang="en-US" sz="2400" b="1" dirty="0">
              <a:solidFill>
                <a:srgbClr val="C00000"/>
              </a:solidFill>
              <a:latin typeface="+mj-lt"/>
            </a:endParaRPr>
          </a:p>
          <a:p>
            <a:pPr marL="0" indent="0">
              <a:buNone/>
            </a:pPr>
            <a:endParaRPr lang="en-US" sz="2400" dirty="0">
              <a:latin typeface="+mj-lt"/>
            </a:endParaRPr>
          </a:p>
          <a:p>
            <a:pPr marL="0" indent="0">
              <a:buNone/>
            </a:pPr>
            <a:r>
              <a:rPr lang="en-US" sz="2400" dirty="0">
                <a:latin typeface="+mj-lt"/>
              </a:rPr>
              <a:t>Check for recalls of toys, toy jewelry or other</a:t>
            </a:r>
          </a:p>
          <a:p>
            <a:pPr marL="0" indent="0" algn="r">
              <a:buNone/>
            </a:pPr>
            <a:r>
              <a:rPr lang="en-US" sz="2400" dirty="0">
                <a:latin typeface="+mj-lt"/>
              </a:rPr>
              <a:t> products found to have lead and visit </a:t>
            </a:r>
            <a:r>
              <a:rPr lang="en-US" sz="2400" b="1" dirty="0">
                <a:solidFill>
                  <a:srgbClr val="C00000"/>
                </a:solidFill>
                <a:latin typeface="+mj-lt"/>
              </a:rPr>
              <a:t>www.cpsc.gov</a:t>
            </a:r>
          </a:p>
          <a:p>
            <a:pPr marL="0" indent="0">
              <a:buNone/>
            </a:pPr>
            <a:endParaRPr lang="en-US" sz="2400" dirty="0">
              <a:latin typeface="+mj-lt"/>
            </a:endParaRPr>
          </a:p>
          <a:p>
            <a:pPr marL="0" indent="0" algn="ctr">
              <a:buNone/>
            </a:pPr>
            <a:r>
              <a:rPr lang="en-US" sz="2400" dirty="0">
                <a:latin typeface="+mj-lt"/>
              </a:rPr>
              <a:t>For more information, contact </a:t>
            </a:r>
          </a:p>
          <a:p>
            <a:pPr marL="0" indent="0" algn="ctr">
              <a:buNone/>
            </a:pPr>
            <a:r>
              <a:rPr lang="en-US" sz="2400" dirty="0">
                <a:latin typeface="+mj-lt"/>
              </a:rPr>
              <a:t>Montclair Health Department at (973) 509 - 4970.</a:t>
            </a:r>
            <a:endParaRPr lang="en-US" sz="2000" dirty="0"/>
          </a:p>
        </p:txBody>
      </p:sp>
    </p:spTree>
    <p:extLst>
      <p:ext uri="{BB962C8B-B14F-4D97-AF65-F5344CB8AC3E}">
        <p14:creationId xmlns:p14="http://schemas.microsoft.com/office/powerpoint/2010/main" val="1273078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6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ECDA34-B3E5-4E43-8CEA-29D8D6F0D78B}"/>
              </a:ext>
            </a:extLst>
          </p:cNvPr>
          <p:cNvPicPr>
            <a:picLocks noChangeAspect="1"/>
          </p:cNvPicPr>
          <p:nvPr/>
        </p:nvPicPr>
        <p:blipFill>
          <a:blip r:embed="rId3"/>
          <a:stretch>
            <a:fillRect/>
          </a:stretch>
        </p:blipFill>
        <p:spPr>
          <a:xfrm>
            <a:off x="643467" y="893572"/>
            <a:ext cx="10905066" cy="5070855"/>
          </a:xfrm>
          <a:prstGeom prst="rect">
            <a:avLst/>
          </a:prstGeom>
        </p:spPr>
      </p:pic>
    </p:spTree>
    <p:extLst>
      <p:ext uri="{BB962C8B-B14F-4D97-AF65-F5344CB8AC3E}">
        <p14:creationId xmlns:p14="http://schemas.microsoft.com/office/powerpoint/2010/main" val="273515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24E336CB-AAC1-45E8-BB85-F3889E2811B7}"/>
              </a:ext>
            </a:extLst>
          </p:cNvPr>
          <p:cNvSpPr>
            <a:spLocks noGrp="1"/>
          </p:cNvSpPr>
          <p:nvPr>
            <p:ph type="title"/>
          </p:nvPr>
        </p:nvSpPr>
        <p:spPr>
          <a:xfrm>
            <a:off x="950121" y="5529884"/>
            <a:ext cx="5693783" cy="1096331"/>
          </a:xfrm>
          <a:prstGeom prst="ellipse">
            <a:avLst/>
          </a:prstGeom>
        </p:spPr>
        <p:txBody>
          <a:bodyPr vert="horz" lIns="91440" tIns="45720" rIns="91440" bIns="45720" rtlCol="0" anchor="ctr">
            <a:normAutofit/>
          </a:bodyPr>
          <a:lstStyle/>
          <a:p>
            <a:r>
              <a:rPr lang="en-US" b="1" kern="1200">
                <a:solidFill>
                  <a:srgbClr val="303030"/>
                </a:solidFill>
                <a:latin typeface="Arial Rounded MT Bold" panose="020F0704030504030204" pitchFamily="34" charset="0"/>
              </a:rPr>
              <a:t>What is lead?</a:t>
            </a:r>
            <a:endParaRPr lang="en-US" b="1" kern="1200" dirty="0">
              <a:solidFill>
                <a:srgbClr val="303030"/>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1C4D6471-ED38-4F5B-B190-6FADA23CB1B9}"/>
              </a:ext>
            </a:extLst>
          </p:cNvPr>
          <p:cNvSpPr>
            <a:spLocks noGrp="1"/>
          </p:cNvSpPr>
          <p:nvPr>
            <p:ph sz="half" idx="1"/>
          </p:nvPr>
        </p:nvSpPr>
        <p:spPr>
          <a:xfrm>
            <a:off x="7534655" y="1192695"/>
            <a:ext cx="4219648" cy="3792962"/>
          </a:xfrm>
        </p:spPr>
        <p:txBody>
          <a:bodyPr vert="horz" lIns="91440" tIns="45720" rIns="91440" bIns="45720" rtlCol="0" anchor="ctr">
            <a:normAutofit/>
          </a:bodyPr>
          <a:lstStyle/>
          <a:p>
            <a:r>
              <a:rPr lang="en-US" sz="2600" dirty="0">
                <a:latin typeface="+mj-lt"/>
              </a:rPr>
              <a:t>Lead is a naturally occurring metal in the environment.</a:t>
            </a:r>
          </a:p>
          <a:p>
            <a:r>
              <a:rPr lang="en-US" sz="2600" dirty="0">
                <a:latin typeface="+mj-lt"/>
              </a:rPr>
              <a:t>Lead is a </a:t>
            </a:r>
            <a:r>
              <a:rPr lang="en-US" sz="2600" b="1" dirty="0">
                <a:solidFill>
                  <a:srgbClr val="C00000"/>
                </a:solidFill>
                <a:latin typeface="+mj-lt"/>
              </a:rPr>
              <a:t>neurotoxin</a:t>
            </a:r>
            <a:r>
              <a:rPr lang="en-US" sz="2600" dirty="0">
                <a:latin typeface="+mj-lt"/>
              </a:rPr>
              <a:t>, a substance that affects the brain and nervous system.</a:t>
            </a:r>
          </a:p>
          <a:p>
            <a:r>
              <a:rPr lang="en-US" sz="2600" dirty="0">
                <a:latin typeface="+mj-lt"/>
              </a:rPr>
              <a:t>Before its harmful effects were known, </a:t>
            </a:r>
            <a:r>
              <a:rPr lang="en-US" sz="2600" b="1" dirty="0">
                <a:solidFill>
                  <a:srgbClr val="C00000"/>
                </a:solidFill>
                <a:latin typeface="+mj-lt"/>
              </a:rPr>
              <a:t>lead was used in house paint, gasoline, plumbing, toys, and more</a:t>
            </a:r>
            <a:r>
              <a:rPr lang="en-US" sz="2600" dirty="0">
                <a:solidFill>
                  <a:srgbClr val="C00000"/>
                </a:solidFill>
                <a:latin typeface="+mj-lt"/>
              </a:rPr>
              <a:t>.</a:t>
            </a:r>
          </a:p>
        </p:txBody>
      </p:sp>
      <p:pic>
        <p:nvPicPr>
          <p:cNvPr id="20" name="Picture 19">
            <a:extLst>
              <a:ext uri="{FF2B5EF4-FFF2-40B4-BE49-F238E27FC236}">
                <a16:creationId xmlns:a16="http://schemas.microsoft.com/office/drawing/2014/main" id="{4CB74C6A-CC19-4C9F-A2A2-417C0893A163}"/>
              </a:ext>
            </a:extLst>
          </p:cNvPr>
          <p:cNvPicPr>
            <a:picLocks noChangeAspect="1"/>
          </p:cNvPicPr>
          <p:nvPr/>
        </p:nvPicPr>
        <p:blipFill>
          <a:blip r:embed="rId3"/>
          <a:stretch>
            <a:fillRect/>
          </a:stretch>
        </p:blipFill>
        <p:spPr>
          <a:xfrm>
            <a:off x="626395" y="765855"/>
            <a:ext cx="6341233" cy="4219802"/>
          </a:xfrm>
          <a:prstGeom prst="rect">
            <a:avLst/>
          </a:prstGeom>
        </p:spPr>
      </p:pic>
    </p:spTree>
    <p:extLst>
      <p:ext uri="{BB962C8B-B14F-4D97-AF65-F5344CB8AC3E}">
        <p14:creationId xmlns:p14="http://schemas.microsoft.com/office/powerpoint/2010/main" val="132886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466330F-3F36-4550-8BF7-32431F77FFEE}"/>
              </a:ext>
            </a:extLst>
          </p:cNvPr>
          <p:cNvSpPr>
            <a:spLocks noGrp="1"/>
          </p:cNvSpPr>
          <p:nvPr>
            <p:ph type="title"/>
          </p:nvPr>
        </p:nvSpPr>
        <p:spPr>
          <a:xfrm>
            <a:off x="253218" y="643467"/>
            <a:ext cx="4146504" cy="1597315"/>
          </a:xfrm>
          <a:noFill/>
          <a:ln w="19050">
            <a:solidFill>
              <a:schemeClr val="bg1"/>
            </a:solidFill>
          </a:ln>
        </p:spPr>
        <p:txBody>
          <a:bodyPr vert="horz" wrap="square" lIns="91440" tIns="45720" rIns="91440" bIns="45720" rtlCol="0" anchor="ctr">
            <a:normAutofit/>
          </a:bodyPr>
          <a:lstStyle/>
          <a:p>
            <a:pPr algn="ctr"/>
            <a:r>
              <a:rPr lang="en-US" kern="1200" dirty="0">
                <a:solidFill>
                  <a:schemeClr val="bg1"/>
                </a:solidFill>
                <a:latin typeface="Arial Rounded MT Bold" panose="020F0704030504030204" pitchFamily="34" charset="0"/>
              </a:rPr>
              <a:t>Why is it </a:t>
            </a:r>
            <a:r>
              <a:rPr lang="en-US" kern="1200" dirty="0">
                <a:solidFill>
                  <a:srgbClr val="C00000"/>
                </a:solidFill>
                <a:latin typeface="Arial Rounded MT Bold" panose="020F0704030504030204" pitchFamily="34" charset="0"/>
              </a:rPr>
              <a:t>harmful?</a:t>
            </a:r>
          </a:p>
        </p:txBody>
      </p:sp>
      <p:sp>
        <p:nvSpPr>
          <p:cNvPr id="6" name="Content Placeholder 5">
            <a:extLst>
              <a:ext uri="{FF2B5EF4-FFF2-40B4-BE49-F238E27FC236}">
                <a16:creationId xmlns:a16="http://schemas.microsoft.com/office/drawing/2014/main" id="{D240C24E-58A0-44AA-AFB1-8D004B8EA66D}"/>
              </a:ext>
            </a:extLst>
          </p:cNvPr>
          <p:cNvSpPr>
            <a:spLocks noGrp="1"/>
          </p:cNvSpPr>
          <p:nvPr>
            <p:ph sz="half" idx="1"/>
          </p:nvPr>
        </p:nvSpPr>
        <p:spPr>
          <a:xfrm>
            <a:off x="253218" y="2372139"/>
            <a:ext cx="4146504" cy="4267200"/>
          </a:xfrm>
        </p:spPr>
        <p:txBody>
          <a:bodyPr vert="horz" lIns="91440" tIns="45720" rIns="91440" bIns="45720" rtlCol="0">
            <a:normAutofit/>
          </a:bodyPr>
          <a:lstStyle/>
          <a:p>
            <a:pPr marL="0" indent="0" algn="ctr">
              <a:buNone/>
            </a:pPr>
            <a:r>
              <a:rPr lang="en-US" sz="2000" dirty="0">
                <a:solidFill>
                  <a:schemeClr val="bg1"/>
                </a:solidFill>
                <a:latin typeface="+mj-lt"/>
              </a:rPr>
              <a:t>When lead is swallowed or inhaled, it can be very harmful for children, and may result in:</a:t>
            </a:r>
          </a:p>
          <a:p>
            <a:pPr lvl="1"/>
            <a:r>
              <a:rPr lang="en-US" sz="2000" dirty="0">
                <a:solidFill>
                  <a:schemeClr val="bg1"/>
                </a:solidFill>
                <a:latin typeface="+mj-lt"/>
              </a:rPr>
              <a:t>hyperactivity</a:t>
            </a:r>
          </a:p>
          <a:p>
            <a:pPr lvl="1"/>
            <a:r>
              <a:rPr lang="en-US" sz="2000" dirty="0">
                <a:solidFill>
                  <a:schemeClr val="bg1"/>
                </a:solidFill>
                <a:latin typeface="+mj-lt"/>
              </a:rPr>
              <a:t>trouble concentrating</a:t>
            </a:r>
          </a:p>
          <a:p>
            <a:pPr lvl="1"/>
            <a:r>
              <a:rPr lang="en-US" sz="2000" dirty="0">
                <a:solidFill>
                  <a:schemeClr val="bg1"/>
                </a:solidFill>
                <a:latin typeface="+mj-lt"/>
              </a:rPr>
              <a:t>behavioral problems </a:t>
            </a:r>
          </a:p>
          <a:p>
            <a:pPr lvl="1"/>
            <a:r>
              <a:rPr lang="en-US" sz="2000" dirty="0">
                <a:solidFill>
                  <a:schemeClr val="bg1"/>
                </a:solidFill>
                <a:latin typeface="+mj-lt"/>
              </a:rPr>
              <a:t>loss of appetite, nausea, and vomiting, weight loss</a:t>
            </a:r>
          </a:p>
          <a:p>
            <a:pPr lvl="1"/>
            <a:r>
              <a:rPr lang="en-US" sz="2000" dirty="0">
                <a:solidFill>
                  <a:schemeClr val="bg1"/>
                </a:solidFill>
                <a:latin typeface="+mj-lt"/>
              </a:rPr>
              <a:t>constipation</a:t>
            </a:r>
          </a:p>
          <a:p>
            <a:pPr lvl="1"/>
            <a:r>
              <a:rPr lang="en-US" sz="2000" dirty="0">
                <a:solidFill>
                  <a:schemeClr val="bg1"/>
                </a:solidFill>
                <a:latin typeface="+mj-lt"/>
              </a:rPr>
              <a:t>feeling tired</a:t>
            </a:r>
          </a:p>
          <a:p>
            <a:pPr lvl="1"/>
            <a:r>
              <a:rPr lang="en-US" sz="2000" dirty="0">
                <a:solidFill>
                  <a:schemeClr val="bg1"/>
                </a:solidFill>
                <a:latin typeface="+mj-lt"/>
              </a:rPr>
              <a:t>muscle and joint weakness</a:t>
            </a:r>
          </a:p>
          <a:p>
            <a:pPr lvl="1"/>
            <a:r>
              <a:rPr lang="en-US" sz="2000" dirty="0">
                <a:solidFill>
                  <a:schemeClr val="bg1"/>
                </a:solidFill>
                <a:latin typeface="+mj-lt"/>
              </a:rPr>
              <a:t>developmental delays</a:t>
            </a:r>
          </a:p>
        </p:txBody>
      </p:sp>
      <p:pic>
        <p:nvPicPr>
          <p:cNvPr id="10" name="Picture 9" descr="A close up of text on a white background&#10;&#10;Description generated with high confidence">
            <a:extLst>
              <a:ext uri="{FF2B5EF4-FFF2-40B4-BE49-F238E27FC236}">
                <a16:creationId xmlns:a16="http://schemas.microsoft.com/office/drawing/2014/main" id="{FDA0D690-70B3-4852-B9F8-A37A499935E5}"/>
              </a:ext>
            </a:extLst>
          </p:cNvPr>
          <p:cNvPicPr>
            <a:picLocks noChangeAspect="1"/>
          </p:cNvPicPr>
          <p:nvPr/>
        </p:nvPicPr>
        <p:blipFill rotWithShape="1">
          <a:blip r:embed="rId3"/>
          <a:srcRect t="28636" r="59769" b="4843"/>
          <a:stretch/>
        </p:blipFill>
        <p:spPr>
          <a:xfrm>
            <a:off x="6096000" y="451711"/>
            <a:ext cx="3851600" cy="5954577"/>
          </a:xfrm>
          <a:prstGeom prst="rect">
            <a:avLst/>
          </a:prstGeom>
        </p:spPr>
      </p:pic>
    </p:spTree>
    <p:extLst>
      <p:ext uri="{BB962C8B-B14F-4D97-AF65-F5344CB8AC3E}">
        <p14:creationId xmlns:p14="http://schemas.microsoft.com/office/powerpoint/2010/main" val="96492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ECBC07-B7EB-404C-9315-879FC8D47A8D}"/>
              </a:ext>
            </a:extLst>
          </p:cNvPr>
          <p:cNvPicPr>
            <a:picLocks noChangeAspect="1"/>
          </p:cNvPicPr>
          <p:nvPr/>
        </p:nvPicPr>
        <p:blipFill rotWithShape="1">
          <a:blip r:embed="rId3"/>
          <a:srcRect t="14712" b="10288"/>
          <a:stretch/>
        </p:blipFill>
        <p:spPr>
          <a:xfrm>
            <a:off x="-1" y="10"/>
            <a:ext cx="12192000" cy="6857990"/>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179816B-6C4B-45C6-9C59-1C89D9B372CF}"/>
              </a:ext>
            </a:extLst>
          </p:cNvPr>
          <p:cNvSpPr>
            <a:spLocks noGrp="1"/>
          </p:cNvSpPr>
          <p:nvPr>
            <p:ph type="title"/>
          </p:nvPr>
        </p:nvSpPr>
        <p:spPr>
          <a:xfrm>
            <a:off x="333771" y="1811293"/>
            <a:ext cx="5155095" cy="1525845"/>
          </a:xfrm>
        </p:spPr>
        <p:txBody>
          <a:bodyPr vert="horz" lIns="91440" tIns="45720" rIns="91440" bIns="45720" rtlCol="0" anchor="ctr">
            <a:normAutofit fontScale="90000"/>
          </a:bodyPr>
          <a:lstStyle/>
          <a:p>
            <a:pPr algn="ctr"/>
            <a:r>
              <a:rPr lang="en-US" sz="3600" b="1" dirty="0"/>
              <a:t>The most common way that kids get lead poisoning is from </a:t>
            </a:r>
            <a:r>
              <a:rPr lang="en-US" sz="3600" b="1" dirty="0">
                <a:solidFill>
                  <a:srgbClr val="C00000"/>
                </a:solidFill>
              </a:rPr>
              <a:t>lead-based paint.</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F57BF6-6AEE-45E3-BE82-0EC7BDF0C221}"/>
              </a:ext>
            </a:extLst>
          </p:cNvPr>
          <p:cNvSpPr>
            <a:spLocks noGrp="1"/>
          </p:cNvSpPr>
          <p:nvPr>
            <p:ph sz="half" idx="1"/>
          </p:nvPr>
        </p:nvSpPr>
        <p:spPr>
          <a:xfrm>
            <a:off x="34181" y="3337138"/>
            <a:ext cx="5494718" cy="2825122"/>
          </a:xfrm>
        </p:spPr>
        <p:txBody>
          <a:bodyPr vert="horz" lIns="91440" tIns="45720" rIns="91440" bIns="45720" rtlCol="0" anchor="ctr">
            <a:normAutofit/>
          </a:bodyPr>
          <a:lstStyle/>
          <a:p>
            <a:r>
              <a:rPr lang="en-US" sz="2000" dirty="0">
                <a:latin typeface="+mj-lt"/>
              </a:rPr>
              <a:t>This type of paint was used in many U.S. homes until the late 1970s, when the government banned the manufacturing of paint containing lead.</a:t>
            </a:r>
          </a:p>
          <a:p>
            <a:r>
              <a:rPr lang="en-US" sz="2000" b="1" dirty="0">
                <a:solidFill>
                  <a:srgbClr val="C00000"/>
                </a:solidFill>
                <a:latin typeface="+mj-lt"/>
              </a:rPr>
              <a:t>Lead paint is still found in many homes today</a:t>
            </a:r>
            <a:r>
              <a:rPr lang="en-US" sz="2000" dirty="0">
                <a:latin typeface="+mj-lt"/>
              </a:rPr>
              <a:t>; what happens when it </a:t>
            </a:r>
            <a:r>
              <a:rPr lang="en-US" sz="2000" b="1" dirty="0">
                <a:solidFill>
                  <a:srgbClr val="C00000"/>
                </a:solidFill>
                <a:latin typeface="+mj-lt"/>
              </a:rPr>
              <a:t>peels, chips, or flakes off</a:t>
            </a:r>
            <a:r>
              <a:rPr lang="en-US" sz="2000" dirty="0">
                <a:latin typeface="+mj-lt"/>
              </a:rPr>
              <a:t>?</a:t>
            </a:r>
          </a:p>
          <a:p>
            <a:r>
              <a:rPr lang="en-US" sz="2000" dirty="0">
                <a:latin typeface="+mj-lt"/>
              </a:rPr>
              <a:t>Young children put these pieces of paint in their mouths or pieces become part of household dust.</a:t>
            </a:r>
            <a:endParaRPr lang="en-US" sz="1600" dirty="0"/>
          </a:p>
        </p:txBody>
      </p:sp>
    </p:spTree>
    <p:extLst>
      <p:ext uri="{BB962C8B-B14F-4D97-AF65-F5344CB8AC3E}">
        <p14:creationId xmlns:p14="http://schemas.microsoft.com/office/powerpoint/2010/main" val="139716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455B-A7D5-45F3-B343-18F02C9E42F0}"/>
              </a:ext>
            </a:extLst>
          </p:cNvPr>
          <p:cNvSpPr>
            <a:spLocks noGrp="1"/>
          </p:cNvSpPr>
          <p:nvPr>
            <p:ph type="title"/>
          </p:nvPr>
        </p:nvSpPr>
        <p:spPr>
          <a:xfrm>
            <a:off x="225881" y="517110"/>
            <a:ext cx="5430877" cy="1692794"/>
          </a:xfrm>
        </p:spPr>
        <p:txBody>
          <a:bodyPr vert="horz" lIns="91440" tIns="45720" rIns="91440" bIns="45720" rtlCol="0" anchor="ctr">
            <a:normAutofit fontScale="90000"/>
          </a:bodyPr>
          <a:lstStyle/>
          <a:p>
            <a:pPr algn="ctr"/>
            <a:r>
              <a:rPr lang="en-US" dirty="0">
                <a:latin typeface="Arial Rounded MT Bold" panose="020F0704030504030204" pitchFamily="34" charset="0"/>
              </a:rPr>
              <a:t>How do children get </a:t>
            </a:r>
            <a:br>
              <a:rPr lang="en-US" dirty="0">
                <a:latin typeface="Arial Rounded MT Bold" panose="020F0704030504030204" pitchFamily="34" charset="0"/>
              </a:rPr>
            </a:br>
            <a:r>
              <a:rPr lang="en-US" dirty="0">
                <a:latin typeface="Arial Rounded MT Bold" panose="020F0704030504030204" pitchFamily="34" charset="0"/>
              </a:rPr>
              <a:t>lead poisoning?</a:t>
            </a:r>
          </a:p>
        </p:txBody>
      </p:sp>
      <p:cxnSp>
        <p:nvCxnSpPr>
          <p:cNvPr id="24" name="Straight Arrow Connector 2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CCEAB3-057B-4BC9-81E7-2D5E1578C2A0}"/>
              </a:ext>
            </a:extLst>
          </p:cNvPr>
          <p:cNvSpPr>
            <a:spLocks noGrp="1"/>
          </p:cNvSpPr>
          <p:nvPr>
            <p:ph sz="half" idx="1"/>
          </p:nvPr>
        </p:nvSpPr>
        <p:spPr>
          <a:xfrm>
            <a:off x="447972" y="2582602"/>
            <a:ext cx="5648028" cy="3917835"/>
          </a:xfrm>
        </p:spPr>
        <p:txBody>
          <a:bodyPr vert="horz" lIns="91440" tIns="45720" rIns="91440" bIns="45720" rtlCol="0">
            <a:normAutofit lnSpcReduction="10000"/>
          </a:bodyPr>
          <a:lstStyle/>
          <a:p>
            <a:pPr marL="0" indent="0">
              <a:buNone/>
            </a:pPr>
            <a:r>
              <a:rPr lang="en-US" sz="2400" dirty="0">
                <a:latin typeface="+mj-lt"/>
              </a:rPr>
              <a:t>Kids also can come into contact with lead through:</a:t>
            </a:r>
          </a:p>
          <a:p>
            <a:r>
              <a:rPr lang="en-US" sz="2400" b="1" dirty="0">
                <a:solidFill>
                  <a:srgbClr val="C00000"/>
                </a:solidFill>
                <a:latin typeface="+mj-lt"/>
              </a:rPr>
              <a:t>Soil</a:t>
            </a:r>
            <a:r>
              <a:rPr lang="en-US" sz="2400" dirty="0">
                <a:latin typeface="+mj-lt"/>
              </a:rPr>
              <a:t> near busy roadways and around homes that were painted with lead-based paint</a:t>
            </a:r>
          </a:p>
          <a:p>
            <a:r>
              <a:rPr lang="en-US" sz="2400" b="1" dirty="0">
                <a:solidFill>
                  <a:srgbClr val="C00000"/>
                </a:solidFill>
                <a:latin typeface="+mj-lt"/>
              </a:rPr>
              <a:t>Water</a:t>
            </a:r>
            <a:r>
              <a:rPr lang="en-US" sz="2400" dirty="0">
                <a:solidFill>
                  <a:srgbClr val="C00000"/>
                </a:solidFill>
                <a:latin typeface="+mj-lt"/>
              </a:rPr>
              <a:t> </a:t>
            </a:r>
            <a:r>
              <a:rPr lang="en-US" sz="2400" dirty="0">
                <a:latin typeface="+mj-lt"/>
              </a:rPr>
              <a:t>that flows through old lead pipes or faucets</a:t>
            </a:r>
          </a:p>
          <a:p>
            <a:r>
              <a:rPr lang="en-US" sz="2400" b="1" dirty="0">
                <a:solidFill>
                  <a:srgbClr val="C00000"/>
                </a:solidFill>
                <a:latin typeface="+mj-lt"/>
              </a:rPr>
              <a:t>Imported goods</a:t>
            </a:r>
            <a:r>
              <a:rPr lang="en-US" sz="2400" dirty="0">
                <a:latin typeface="+mj-lt"/>
              </a:rPr>
              <a:t>, such as jewelry, lead glazed pottery, toys, candy and spices</a:t>
            </a:r>
          </a:p>
          <a:p>
            <a:r>
              <a:rPr lang="en-US" sz="2400" b="1" dirty="0">
                <a:solidFill>
                  <a:srgbClr val="C00000"/>
                </a:solidFill>
                <a:latin typeface="+mj-lt"/>
              </a:rPr>
              <a:t>Folk remedies</a:t>
            </a:r>
            <a:r>
              <a:rPr lang="en-US" sz="2400" dirty="0">
                <a:latin typeface="+mj-lt"/>
              </a:rPr>
              <a:t>, such as </a:t>
            </a:r>
            <a:r>
              <a:rPr lang="en-US" sz="2400" i="1" dirty="0" err="1">
                <a:latin typeface="+mj-lt"/>
              </a:rPr>
              <a:t>greta</a:t>
            </a:r>
            <a:r>
              <a:rPr lang="en-US" sz="2400" dirty="0">
                <a:latin typeface="+mj-lt"/>
              </a:rPr>
              <a:t> and </a:t>
            </a:r>
            <a:r>
              <a:rPr lang="en-US" sz="2400" i="1" dirty="0" err="1">
                <a:latin typeface="+mj-lt"/>
              </a:rPr>
              <a:t>azarcon</a:t>
            </a:r>
            <a:r>
              <a:rPr lang="en-US" sz="2400" dirty="0">
                <a:latin typeface="+mj-lt"/>
              </a:rPr>
              <a:t> (used to treat an upset stomach)</a:t>
            </a:r>
          </a:p>
        </p:txBody>
      </p:sp>
      <p:pic>
        <p:nvPicPr>
          <p:cNvPr id="7" name="Picture 6" descr="A small child is holding a plant in a garden&#10;&#10;Description generated with very high confidence">
            <a:extLst>
              <a:ext uri="{FF2B5EF4-FFF2-40B4-BE49-F238E27FC236}">
                <a16:creationId xmlns:a16="http://schemas.microsoft.com/office/drawing/2014/main" id="{09035381-46CD-46C5-A36E-AB43344F8593}"/>
              </a:ext>
            </a:extLst>
          </p:cNvPr>
          <p:cNvPicPr>
            <a:picLocks noChangeAspect="1"/>
          </p:cNvPicPr>
          <p:nvPr/>
        </p:nvPicPr>
        <p:blipFill rotWithShape="1">
          <a:blip r:embed="rId3"/>
          <a:srcRect l="4498" r="34515"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14612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CC3BF4-DAC3-48C7-B716-BF09F6E7EEE9}"/>
              </a:ext>
            </a:extLst>
          </p:cNvPr>
          <p:cNvPicPr>
            <a:picLocks noChangeAspect="1"/>
          </p:cNvPicPr>
          <p:nvPr/>
        </p:nvPicPr>
        <p:blipFill rotWithShape="1">
          <a:blip r:embed="rId3"/>
          <a:srcRect l="534" t="491" r="406" b="744"/>
          <a:stretch/>
        </p:blipFill>
        <p:spPr>
          <a:xfrm>
            <a:off x="2070834" y="677367"/>
            <a:ext cx="8050331" cy="6008066"/>
          </a:xfrm>
          <a:prstGeom prst="rect">
            <a:avLst/>
          </a:prstGeom>
        </p:spPr>
      </p:pic>
      <p:sp>
        <p:nvSpPr>
          <p:cNvPr id="5" name="Title 4">
            <a:extLst>
              <a:ext uri="{FF2B5EF4-FFF2-40B4-BE49-F238E27FC236}">
                <a16:creationId xmlns:a16="http://schemas.microsoft.com/office/drawing/2014/main" id="{5A7378F8-ACB0-465E-BB0D-1A3DFCB958D2}"/>
              </a:ext>
            </a:extLst>
          </p:cNvPr>
          <p:cNvSpPr>
            <a:spLocks noGrp="1"/>
          </p:cNvSpPr>
          <p:nvPr>
            <p:ph type="title"/>
          </p:nvPr>
        </p:nvSpPr>
        <p:spPr>
          <a:xfrm>
            <a:off x="1856032" y="164190"/>
            <a:ext cx="8479934" cy="1026353"/>
          </a:xfrm>
        </p:spPr>
        <p:txBody>
          <a:bodyPr/>
          <a:lstStyle/>
          <a:p>
            <a:pPr algn="ctr"/>
            <a:r>
              <a:rPr lang="en-US" dirty="0">
                <a:latin typeface="Arial Rounded MT Bold" panose="020F0704030504030204" pitchFamily="34" charset="0"/>
              </a:rPr>
              <a:t>Is your child lead-safe?</a:t>
            </a:r>
          </a:p>
        </p:txBody>
      </p:sp>
    </p:spTree>
    <p:extLst>
      <p:ext uri="{BB962C8B-B14F-4D97-AF65-F5344CB8AC3E}">
        <p14:creationId xmlns:p14="http://schemas.microsoft.com/office/powerpoint/2010/main" val="310554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4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B4EC68-7A5C-433A-8281-303AF8242AB3}"/>
              </a:ext>
            </a:extLst>
          </p:cNvPr>
          <p:cNvSpPr>
            <a:spLocks noGrp="1"/>
          </p:cNvSpPr>
          <p:nvPr>
            <p:ph type="title"/>
          </p:nvPr>
        </p:nvSpPr>
        <p:spPr>
          <a:xfrm>
            <a:off x="559604" y="4741528"/>
            <a:ext cx="6594189" cy="1625210"/>
          </a:xfrm>
        </p:spPr>
        <p:txBody>
          <a:bodyPr vert="horz" lIns="91440" tIns="45720" rIns="91440" bIns="45720" rtlCol="0" anchor="ctr">
            <a:normAutofit/>
          </a:bodyPr>
          <a:lstStyle/>
          <a:p>
            <a:pPr algn="r"/>
            <a:r>
              <a:rPr lang="en-US" dirty="0">
                <a:solidFill>
                  <a:srgbClr val="FFFFFF"/>
                </a:solidFill>
                <a:latin typeface="Arial Rounded MT Bold" panose="020F0704030504030204" pitchFamily="34" charset="0"/>
              </a:rPr>
              <a:t>Has your child been tested for lead?</a:t>
            </a:r>
          </a:p>
        </p:txBody>
      </p:sp>
      <p:pic>
        <p:nvPicPr>
          <p:cNvPr id="5" name="Picture 4" descr="A picture containing person, indoor, sitting, table&#10;&#10;Description generated with very high confidence">
            <a:extLst>
              <a:ext uri="{FF2B5EF4-FFF2-40B4-BE49-F238E27FC236}">
                <a16:creationId xmlns:a16="http://schemas.microsoft.com/office/drawing/2014/main" id="{CA7953CE-4759-4B3A-8DC0-D7E670F99573}"/>
              </a:ext>
            </a:extLst>
          </p:cNvPr>
          <p:cNvPicPr>
            <a:picLocks noChangeAspect="1"/>
          </p:cNvPicPr>
          <p:nvPr/>
        </p:nvPicPr>
        <p:blipFill rotWithShape="1">
          <a:blip r:embed="rId3"/>
          <a:srcRect t="12493"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4C6E28-670B-44FF-ABF7-B5990451505A}"/>
              </a:ext>
            </a:extLst>
          </p:cNvPr>
          <p:cNvSpPr>
            <a:spLocks noGrp="1"/>
          </p:cNvSpPr>
          <p:nvPr>
            <p:ph sz="half" idx="1"/>
          </p:nvPr>
        </p:nvSpPr>
        <p:spPr>
          <a:xfrm>
            <a:off x="7528840" y="1002818"/>
            <a:ext cx="4335613" cy="4852362"/>
          </a:xfrm>
        </p:spPr>
        <p:txBody>
          <a:bodyPr vert="horz" lIns="91440" tIns="45720" rIns="91440" bIns="45720" rtlCol="0" anchor="ctr">
            <a:normAutofit fontScale="92500" lnSpcReduction="10000"/>
          </a:bodyPr>
          <a:lstStyle/>
          <a:p>
            <a:r>
              <a:rPr lang="en-US" sz="2000" dirty="0">
                <a:solidFill>
                  <a:srgbClr val="FFFFFF"/>
                </a:solidFill>
                <a:latin typeface="+mj-lt"/>
              </a:rPr>
              <a:t>A small sample of blood from a finger or vein (more accurate) is needed to test how much lead is present.</a:t>
            </a:r>
          </a:p>
          <a:p>
            <a:r>
              <a:rPr lang="en-US" sz="2000" b="1" dirty="0">
                <a:solidFill>
                  <a:srgbClr val="FFFFFF"/>
                </a:solidFill>
                <a:latin typeface="+mj-lt"/>
              </a:rPr>
              <a:t>NJ State lead testing guidelines mandate children be tested at 1 and 2 years old.</a:t>
            </a:r>
          </a:p>
          <a:p>
            <a:endParaRPr lang="en-US" sz="2000" dirty="0">
              <a:solidFill>
                <a:srgbClr val="FFFFFF"/>
              </a:solidFill>
              <a:latin typeface="+mj-lt"/>
            </a:endParaRPr>
          </a:p>
          <a:p>
            <a:pPr marL="0" indent="0">
              <a:buNone/>
            </a:pPr>
            <a:r>
              <a:rPr lang="en-US" sz="2000" b="1" dirty="0">
                <a:solidFill>
                  <a:srgbClr val="FFFFFF"/>
                </a:solidFill>
                <a:latin typeface="+mj-lt"/>
              </a:rPr>
              <a:t>High-risk children</a:t>
            </a:r>
            <a:r>
              <a:rPr lang="en-US" sz="2000" dirty="0">
                <a:solidFill>
                  <a:srgbClr val="FFFFFF"/>
                </a:solidFill>
                <a:latin typeface="+mj-lt"/>
              </a:rPr>
              <a:t>:</a:t>
            </a:r>
          </a:p>
          <a:p>
            <a:pPr lvl="1"/>
            <a:r>
              <a:rPr lang="en-US" sz="2000" dirty="0">
                <a:solidFill>
                  <a:srgbClr val="FFFFFF"/>
                </a:solidFill>
                <a:latin typeface="+mj-lt"/>
              </a:rPr>
              <a:t>Live in or regularly visit a home built before 1950</a:t>
            </a:r>
          </a:p>
          <a:p>
            <a:pPr lvl="1"/>
            <a:r>
              <a:rPr lang="en-US" sz="2000" dirty="0">
                <a:solidFill>
                  <a:srgbClr val="FFFFFF"/>
                </a:solidFill>
                <a:latin typeface="+mj-lt"/>
              </a:rPr>
              <a:t>Live in or regularly visit a home built before 1978 that has recently been remodeled</a:t>
            </a:r>
          </a:p>
          <a:p>
            <a:pPr lvl="1"/>
            <a:r>
              <a:rPr lang="en-US" sz="2000" dirty="0">
                <a:solidFill>
                  <a:srgbClr val="FFFFFF"/>
                </a:solidFill>
                <a:latin typeface="+mj-lt"/>
              </a:rPr>
              <a:t>Have a sibling with lead poisoning</a:t>
            </a:r>
          </a:p>
          <a:p>
            <a:pPr lvl="1"/>
            <a:r>
              <a:rPr lang="en-US" sz="2000" dirty="0">
                <a:solidFill>
                  <a:srgbClr val="FFFFFF"/>
                </a:solidFill>
                <a:latin typeface="+mj-lt"/>
              </a:rPr>
              <a:t>Have parents who are exposed to lead at work</a:t>
            </a:r>
          </a:p>
          <a:p>
            <a:pPr lvl="1"/>
            <a:r>
              <a:rPr lang="en-US" sz="2000" dirty="0">
                <a:solidFill>
                  <a:srgbClr val="FFFFFF"/>
                </a:solidFill>
                <a:latin typeface="+mj-lt"/>
              </a:rPr>
              <a:t>Moved to the U.S. from another country</a:t>
            </a:r>
          </a:p>
        </p:txBody>
      </p:sp>
    </p:spTree>
    <p:extLst>
      <p:ext uri="{BB962C8B-B14F-4D97-AF65-F5344CB8AC3E}">
        <p14:creationId xmlns:p14="http://schemas.microsoft.com/office/powerpoint/2010/main" val="422776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8D2E-4D28-4EA1-910A-5AC7B86D0BFF}"/>
              </a:ext>
            </a:extLst>
          </p:cNvPr>
          <p:cNvSpPr>
            <a:spLocks noGrp="1"/>
          </p:cNvSpPr>
          <p:nvPr>
            <p:ph type="title"/>
          </p:nvPr>
        </p:nvSpPr>
        <p:spPr>
          <a:xfrm>
            <a:off x="838199" y="355646"/>
            <a:ext cx="4595071" cy="1075589"/>
          </a:xfrm>
        </p:spPr>
        <p:txBody>
          <a:bodyPr>
            <a:normAutofit/>
          </a:bodyPr>
          <a:lstStyle/>
          <a:p>
            <a:r>
              <a:rPr lang="en-US" dirty="0">
                <a:latin typeface="Arial Rounded MT Bold" panose="020F0704030504030204" pitchFamily="34" charset="0"/>
              </a:rPr>
              <a:t>Keep Lead Out!</a:t>
            </a:r>
          </a:p>
        </p:txBody>
      </p:sp>
      <p:sp>
        <p:nvSpPr>
          <p:cNvPr id="3" name="Content Placeholder 2">
            <a:extLst>
              <a:ext uri="{FF2B5EF4-FFF2-40B4-BE49-F238E27FC236}">
                <a16:creationId xmlns:a16="http://schemas.microsoft.com/office/drawing/2014/main" id="{7D0E38DC-9CA6-4EFC-B784-627C05AAD589}"/>
              </a:ext>
            </a:extLst>
          </p:cNvPr>
          <p:cNvSpPr>
            <a:spLocks noGrp="1"/>
          </p:cNvSpPr>
          <p:nvPr>
            <p:ph idx="1"/>
          </p:nvPr>
        </p:nvSpPr>
        <p:spPr>
          <a:xfrm>
            <a:off x="324907" y="1431235"/>
            <a:ext cx="5349863" cy="5071119"/>
          </a:xfrm>
        </p:spPr>
        <p:txBody>
          <a:bodyPr>
            <a:noAutofit/>
          </a:bodyPr>
          <a:lstStyle/>
          <a:p>
            <a:r>
              <a:rPr lang="en-US" sz="1800" dirty="0">
                <a:latin typeface="+mj-lt"/>
              </a:rPr>
              <a:t>Wash children’s hands before meals, before sleeping and after playing outdoors.</a:t>
            </a:r>
          </a:p>
          <a:p>
            <a:r>
              <a:rPr lang="en-US" sz="1800" dirty="0">
                <a:latin typeface="+mj-lt"/>
              </a:rPr>
              <a:t>Wash toys and pacifiers after use.</a:t>
            </a:r>
          </a:p>
          <a:p>
            <a:r>
              <a:rPr lang="en-US" sz="1800" dirty="0">
                <a:latin typeface="+mj-lt"/>
              </a:rPr>
              <a:t>Do not allow children to play in dirt.</a:t>
            </a:r>
          </a:p>
          <a:p>
            <a:r>
              <a:rPr lang="en-US" sz="1800" dirty="0">
                <a:latin typeface="+mj-lt"/>
              </a:rPr>
              <a:t>Use cold water for cooking, drinking, and making baby formula.</a:t>
            </a:r>
          </a:p>
          <a:p>
            <a:r>
              <a:rPr lang="en-US" sz="1800" dirty="0">
                <a:latin typeface="+mj-lt"/>
              </a:rPr>
              <a:t>Run cold water 1 minute before use.</a:t>
            </a:r>
          </a:p>
          <a:p>
            <a:r>
              <a:rPr lang="en-US" sz="1800" dirty="0">
                <a:latin typeface="+mj-lt"/>
              </a:rPr>
              <a:t>Wet mop floors and damp dust windowsills regularly.</a:t>
            </a:r>
          </a:p>
          <a:p>
            <a:r>
              <a:rPr lang="en-US" sz="1800" dirty="0">
                <a:latin typeface="+mj-lt"/>
              </a:rPr>
              <a:t>Leave shoes at the door.</a:t>
            </a:r>
          </a:p>
          <a:p>
            <a:r>
              <a:rPr lang="en-US" sz="1800" dirty="0">
                <a:latin typeface="+mj-lt"/>
              </a:rPr>
              <a:t>If family member works with lead (auto mechanic, construction worker, fisherman), wash work clothes separately.</a:t>
            </a:r>
          </a:p>
          <a:p>
            <a:r>
              <a:rPr lang="en-US" sz="1800" dirty="0">
                <a:latin typeface="+mj-lt"/>
              </a:rPr>
              <a:t>Keep children away from chipping and peeling paint.</a:t>
            </a:r>
          </a:p>
          <a:p>
            <a:r>
              <a:rPr lang="en-US" sz="1800" dirty="0">
                <a:latin typeface="+mj-lt"/>
              </a:rPr>
              <a:t>Learn about lead-safe practices for painting, repairing, and renovating a pre-1978 home.</a:t>
            </a:r>
          </a:p>
        </p:txBody>
      </p:sp>
      <p:sp>
        <p:nvSpPr>
          <p:cNvPr id="49" name="Rectangle 45">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DE255F9-6F58-4931-93AD-44029123174C}"/>
              </a:ext>
            </a:extLst>
          </p:cNvPr>
          <p:cNvPicPr>
            <a:picLocks noChangeAspect="1"/>
          </p:cNvPicPr>
          <p:nvPr/>
        </p:nvPicPr>
        <p:blipFill rotWithShape="1">
          <a:blip r:embed="rId3">
            <a:extLst/>
          </a:blip>
          <a:srcRect l="21335" r="6332" b="-2"/>
          <a:stretch/>
        </p:blipFill>
        <p:spPr>
          <a:xfrm>
            <a:off x="6241084" y="712369"/>
            <a:ext cx="2677833" cy="2212042"/>
          </a:xfrm>
          <a:prstGeom prst="rect">
            <a:avLst/>
          </a:prstGeom>
        </p:spPr>
      </p:pic>
      <p:pic>
        <p:nvPicPr>
          <p:cNvPr id="19" name="Picture 18">
            <a:extLst>
              <a:ext uri="{FF2B5EF4-FFF2-40B4-BE49-F238E27FC236}">
                <a16:creationId xmlns:a16="http://schemas.microsoft.com/office/drawing/2014/main" id="{BF829010-71B9-4595-BD58-1147F7EFE493}"/>
              </a:ext>
            </a:extLst>
          </p:cNvPr>
          <p:cNvPicPr>
            <a:picLocks noChangeAspect="1"/>
          </p:cNvPicPr>
          <p:nvPr/>
        </p:nvPicPr>
        <p:blipFill>
          <a:blip r:embed="rId4"/>
          <a:stretch>
            <a:fillRect/>
          </a:stretch>
        </p:blipFill>
        <p:spPr>
          <a:xfrm>
            <a:off x="6763696" y="3830366"/>
            <a:ext cx="4755503" cy="2671988"/>
          </a:xfrm>
          <a:prstGeom prst="rect">
            <a:avLst/>
          </a:prstGeom>
        </p:spPr>
      </p:pic>
      <p:pic>
        <p:nvPicPr>
          <p:cNvPr id="20" name="Picture 19">
            <a:extLst>
              <a:ext uri="{FF2B5EF4-FFF2-40B4-BE49-F238E27FC236}">
                <a16:creationId xmlns:a16="http://schemas.microsoft.com/office/drawing/2014/main" id="{72B626AC-5D88-4A9A-BDEC-D2169ABD499F}"/>
              </a:ext>
            </a:extLst>
          </p:cNvPr>
          <p:cNvPicPr>
            <a:picLocks noChangeAspect="1"/>
          </p:cNvPicPr>
          <p:nvPr/>
        </p:nvPicPr>
        <p:blipFill>
          <a:blip r:embed="rId5"/>
          <a:stretch>
            <a:fillRect/>
          </a:stretch>
        </p:blipFill>
        <p:spPr>
          <a:xfrm>
            <a:off x="9189624" y="712369"/>
            <a:ext cx="3002281" cy="2001521"/>
          </a:xfrm>
          <a:prstGeom prst="rect">
            <a:avLst/>
          </a:prstGeom>
        </p:spPr>
      </p:pic>
    </p:spTree>
    <p:extLst>
      <p:ext uri="{BB962C8B-B14F-4D97-AF65-F5344CB8AC3E}">
        <p14:creationId xmlns:p14="http://schemas.microsoft.com/office/powerpoint/2010/main" val="201202902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58BB-DA08-4BE3-8B71-1AC914898669}"/>
              </a:ext>
            </a:extLst>
          </p:cNvPr>
          <p:cNvSpPr>
            <a:spLocks noGrp="1"/>
          </p:cNvSpPr>
          <p:nvPr>
            <p:ph type="title"/>
          </p:nvPr>
        </p:nvSpPr>
        <p:spPr>
          <a:xfrm>
            <a:off x="651013" y="500062"/>
            <a:ext cx="10889974" cy="1129955"/>
          </a:xfrm>
        </p:spPr>
        <p:txBody>
          <a:bodyPr>
            <a:normAutofit/>
          </a:bodyPr>
          <a:lstStyle/>
          <a:p>
            <a:r>
              <a:rPr lang="en-US" sz="4000" dirty="0">
                <a:latin typeface="Arial Rounded MT Bold" panose="020F0704030504030204" pitchFamily="34" charset="0"/>
              </a:rPr>
              <a:t>Nutrition: more iron, vitamin C, and calcium</a:t>
            </a:r>
          </a:p>
        </p:txBody>
      </p:sp>
      <p:sp>
        <p:nvSpPr>
          <p:cNvPr id="4" name="Content Placeholder 3">
            <a:extLst>
              <a:ext uri="{FF2B5EF4-FFF2-40B4-BE49-F238E27FC236}">
                <a16:creationId xmlns:a16="http://schemas.microsoft.com/office/drawing/2014/main" id="{B4B6C643-AF49-404E-89EC-E34B2B81D481}"/>
              </a:ext>
            </a:extLst>
          </p:cNvPr>
          <p:cNvSpPr>
            <a:spLocks noGrp="1"/>
          </p:cNvSpPr>
          <p:nvPr>
            <p:ph idx="1"/>
          </p:nvPr>
        </p:nvSpPr>
        <p:spPr>
          <a:xfrm>
            <a:off x="4674933" y="1432628"/>
            <a:ext cx="3320629" cy="2564193"/>
          </a:xfrm>
        </p:spPr>
        <p:txBody>
          <a:bodyPr>
            <a:normAutofit/>
          </a:bodyPr>
          <a:lstStyle/>
          <a:p>
            <a:pPr marL="0" indent="0" algn="ctr">
              <a:buNone/>
            </a:pPr>
            <a:r>
              <a:rPr lang="en-US" sz="2000" b="1" dirty="0"/>
              <a:t>Vitamin C helps the body absorb iron better.</a:t>
            </a:r>
          </a:p>
          <a:p>
            <a:pPr marL="0" indent="0" algn="ctr">
              <a:buNone/>
            </a:pPr>
            <a:r>
              <a:rPr lang="en-US" sz="2000" dirty="0"/>
              <a:t>Foods rich in vitamin C include: </a:t>
            </a:r>
          </a:p>
          <a:p>
            <a:pPr marL="0" indent="0" algn="ctr">
              <a:buNone/>
            </a:pPr>
            <a:r>
              <a:rPr lang="en-US" sz="2000" dirty="0"/>
              <a:t>Tomatoes, bell peppers, oranges, strawberries, cantaloupe, sweet potatoes, kiwis, kale</a:t>
            </a:r>
          </a:p>
        </p:txBody>
      </p:sp>
      <p:pic>
        <p:nvPicPr>
          <p:cNvPr id="8" name="Picture 7">
            <a:extLst>
              <a:ext uri="{FF2B5EF4-FFF2-40B4-BE49-F238E27FC236}">
                <a16:creationId xmlns:a16="http://schemas.microsoft.com/office/drawing/2014/main" id="{A985DAD1-A2C7-4EE2-AAB7-F48FF4201FEA}"/>
              </a:ext>
            </a:extLst>
          </p:cNvPr>
          <p:cNvPicPr>
            <a:picLocks noChangeAspect="1"/>
          </p:cNvPicPr>
          <p:nvPr/>
        </p:nvPicPr>
        <p:blipFill>
          <a:blip r:embed="rId3"/>
          <a:stretch>
            <a:fillRect/>
          </a:stretch>
        </p:blipFill>
        <p:spPr>
          <a:xfrm>
            <a:off x="909734" y="1469769"/>
            <a:ext cx="3672273" cy="2415453"/>
          </a:xfrm>
          <a:prstGeom prst="rect">
            <a:avLst/>
          </a:prstGeom>
        </p:spPr>
      </p:pic>
      <p:pic>
        <p:nvPicPr>
          <p:cNvPr id="10" name="Picture 9">
            <a:extLst>
              <a:ext uri="{FF2B5EF4-FFF2-40B4-BE49-F238E27FC236}">
                <a16:creationId xmlns:a16="http://schemas.microsoft.com/office/drawing/2014/main" id="{2F7FC96D-2833-4F0D-855D-FF251A260A06}"/>
              </a:ext>
            </a:extLst>
          </p:cNvPr>
          <p:cNvPicPr>
            <a:picLocks noChangeAspect="1"/>
          </p:cNvPicPr>
          <p:nvPr/>
        </p:nvPicPr>
        <p:blipFill>
          <a:blip r:embed="rId4"/>
          <a:stretch>
            <a:fillRect/>
          </a:stretch>
        </p:blipFill>
        <p:spPr>
          <a:xfrm>
            <a:off x="4393941" y="4127415"/>
            <a:ext cx="3777446" cy="2257024"/>
          </a:xfrm>
          <a:prstGeom prst="rect">
            <a:avLst/>
          </a:prstGeom>
        </p:spPr>
      </p:pic>
      <p:pic>
        <p:nvPicPr>
          <p:cNvPr id="12" name="Picture 11">
            <a:extLst>
              <a:ext uri="{FF2B5EF4-FFF2-40B4-BE49-F238E27FC236}">
                <a16:creationId xmlns:a16="http://schemas.microsoft.com/office/drawing/2014/main" id="{F90ECF3A-D4B8-41EF-8365-56FC9751F398}"/>
              </a:ext>
            </a:extLst>
          </p:cNvPr>
          <p:cNvPicPr>
            <a:picLocks noChangeAspect="1"/>
          </p:cNvPicPr>
          <p:nvPr/>
        </p:nvPicPr>
        <p:blipFill>
          <a:blip r:embed="rId5"/>
          <a:stretch>
            <a:fillRect/>
          </a:stretch>
        </p:blipFill>
        <p:spPr>
          <a:xfrm>
            <a:off x="8088490" y="1432629"/>
            <a:ext cx="3193776" cy="2395332"/>
          </a:xfrm>
          <a:prstGeom prst="rect">
            <a:avLst/>
          </a:prstGeom>
        </p:spPr>
      </p:pic>
      <p:sp>
        <p:nvSpPr>
          <p:cNvPr id="19" name="Content Placeholder 3">
            <a:extLst>
              <a:ext uri="{FF2B5EF4-FFF2-40B4-BE49-F238E27FC236}">
                <a16:creationId xmlns:a16="http://schemas.microsoft.com/office/drawing/2014/main" id="{DE6DA9A5-1DDC-466C-9695-E6BEE5D2D87D}"/>
              </a:ext>
            </a:extLst>
          </p:cNvPr>
          <p:cNvSpPr txBox="1">
            <a:spLocks/>
          </p:cNvSpPr>
          <p:nvPr/>
        </p:nvSpPr>
        <p:spPr>
          <a:xfrm>
            <a:off x="8264313" y="3917607"/>
            <a:ext cx="3276674" cy="2466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Calcium keeps your bones strong and the lead out.</a:t>
            </a:r>
          </a:p>
          <a:p>
            <a:pPr marL="0" indent="0" algn="ctr">
              <a:buFont typeface="Arial" panose="020B0604020202020204" pitchFamily="34" charset="0"/>
              <a:buNone/>
            </a:pPr>
            <a:r>
              <a:rPr lang="en-US" sz="2000" dirty="0"/>
              <a:t>Calcium-rich foods include:</a:t>
            </a:r>
          </a:p>
          <a:p>
            <a:pPr marL="0" indent="0" algn="ctr">
              <a:buFont typeface="Arial" panose="020B0604020202020204" pitchFamily="34" charset="0"/>
              <a:buNone/>
            </a:pPr>
            <a:r>
              <a:rPr lang="en-US" sz="2000" dirty="0"/>
              <a:t>Milk, cheese, yogurt, salmon, kale, spinach, collard greens</a:t>
            </a:r>
          </a:p>
        </p:txBody>
      </p:sp>
      <p:sp>
        <p:nvSpPr>
          <p:cNvPr id="20" name="Content Placeholder 3">
            <a:extLst>
              <a:ext uri="{FF2B5EF4-FFF2-40B4-BE49-F238E27FC236}">
                <a16:creationId xmlns:a16="http://schemas.microsoft.com/office/drawing/2014/main" id="{B7102D7A-11A6-4016-B8C9-557182A1A700}"/>
              </a:ext>
            </a:extLst>
          </p:cNvPr>
          <p:cNvSpPr txBox="1">
            <a:spLocks/>
          </p:cNvSpPr>
          <p:nvPr/>
        </p:nvSpPr>
        <p:spPr>
          <a:xfrm>
            <a:off x="909734" y="3996822"/>
            <a:ext cx="3320628" cy="2466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Iron blocks lead from being absorbed. </a:t>
            </a:r>
          </a:p>
          <a:p>
            <a:pPr marL="0" indent="0" algn="ctr">
              <a:buFont typeface="Arial" panose="020B0604020202020204" pitchFamily="34" charset="0"/>
              <a:buNone/>
            </a:pPr>
            <a:r>
              <a:rPr lang="en-US" sz="2000" dirty="0"/>
              <a:t>Try these iron-rich foods:</a:t>
            </a:r>
          </a:p>
          <a:p>
            <a:pPr marL="0" indent="0" algn="ctr">
              <a:buFont typeface="Arial" panose="020B0604020202020204" pitchFamily="34" charset="0"/>
              <a:buNone/>
            </a:pPr>
            <a:r>
              <a:rPr lang="en-US" sz="2000" dirty="0"/>
              <a:t>Lean meats, poultry, iron-fortified cereals, beans, peas, spinach, dried fruit</a:t>
            </a:r>
          </a:p>
        </p:txBody>
      </p:sp>
    </p:spTree>
    <p:extLst>
      <p:ext uri="{BB962C8B-B14F-4D97-AF65-F5344CB8AC3E}">
        <p14:creationId xmlns:p14="http://schemas.microsoft.com/office/powerpoint/2010/main" val="3079949310"/>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2787</TotalTime>
  <Words>1634</Words>
  <Application>Microsoft Office PowerPoint</Application>
  <PresentationFormat>Widescreen</PresentationFormat>
  <Paragraphs>126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 MT Bold</vt:lpstr>
      <vt:lpstr>Calibri</vt:lpstr>
      <vt:lpstr>Calibri Light</vt:lpstr>
      <vt:lpstr>Office Theme</vt:lpstr>
      <vt:lpstr>CHILDHOOD LEAD POISONING</vt:lpstr>
      <vt:lpstr>What is lead?</vt:lpstr>
      <vt:lpstr>Why is it harmful?</vt:lpstr>
      <vt:lpstr>The most common way that kids get lead poisoning is from lead-based paint.</vt:lpstr>
      <vt:lpstr>How do children get  lead poisoning?</vt:lpstr>
      <vt:lpstr>Is your child lead-safe?</vt:lpstr>
      <vt:lpstr>Has your child been tested for lead?</vt:lpstr>
      <vt:lpstr>Keep Lead Out!</vt:lpstr>
      <vt:lpstr>Nutrition: more iron, vitamin C, and calcium</vt:lpstr>
      <vt:lpstr>#kNOwLEAD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LEAD POISONING</dc:title>
  <dc:creator>Choque, Diana</dc:creator>
  <cp:lastModifiedBy>Diana Choque</cp:lastModifiedBy>
  <cp:revision>45</cp:revision>
  <dcterms:created xsi:type="dcterms:W3CDTF">2019-04-30T17:44:35Z</dcterms:created>
  <dcterms:modified xsi:type="dcterms:W3CDTF">2019-10-08T19:02:13Z</dcterms:modified>
</cp:coreProperties>
</file>